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60" r:id="rId5"/>
    <p:sldId id="261" r:id="rId6"/>
    <p:sldId id="266" r:id="rId7"/>
    <p:sldId id="267" r:id="rId8"/>
    <p:sldId id="268" r:id="rId9"/>
    <p:sldId id="273" r:id="rId10"/>
    <p:sldId id="278" r:id="rId11"/>
    <p:sldId id="279" r:id="rId12"/>
    <p:sldId id="281" r:id="rId13"/>
    <p:sldId id="282" r:id="rId14"/>
    <p:sldId id="283" r:id="rId15"/>
    <p:sldId id="271" r:id="rId16"/>
    <p:sldId id="286" r:id="rId17"/>
    <p:sldId id="287" r:id="rId18"/>
    <p:sldId id="289" r:id="rId19"/>
    <p:sldId id="291" r:id="rId20"/>
    <p:sldId id="290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ll dir="r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cademies.org/our-work/a-framework-for-equitable-allocation-of-vaccine-for-the-novel-coronavirus" TargetMode="External"/><Relationship Id="rId2" Type="http://schemas.openxmlformats.org/officeDocument/2006/relationships/hyperlink" Target="http://www.azpha.org/wills-blog/2020/9/1/national-academies-of-medicine-releases-initial-plan-for-the-equitable-allocation-of-vaccin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illhumble@azpha.org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azph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pha.wildapricot.org/EmailTracker/LinkTracker.ashx?linkAndRecipientCode=4q4fhwf0Gxyk2W1NAfJlS6oMofI1DBEJTpecxH0BSct4rehu95e4YEf63OjFJYmjzFEj%2bM%2f9E6Chdj3N09XN%2fLOh3xF4wRskchPTL2JP4iI%3d" TargetMode="External"/><Relationship Id="rId5" Type="http://schemas.openxmlformats.org/officeDocument/2006/relationships/hyperlink" Target="http://azpha.wildapricot.org/EmailTracker/LinkTracker.ashx?linkAndRecipientCode=1Y0xpUG9HlJYFLJNGSeIprcMjpFp17%2bosxO2VpjZJx5UGCIvAQnsanx2TNOoSrRbXD%2fMfK1Qyn%2fZuJJtpx1KGGZZ8CSEMkhgmBebO6azY%2bQ%3d" TargetMode="External"/><Relationship Id="rId4" Type="http://schemas.openxmlformats.org/officeDocument/2006/relationships/hyperlink" Target="http://www.azpha.org/wills-blo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619022"/>
          </a:xfrm>
        </p:spPr>
        <p:txBody>
          <a:bodyPr>
            <a:normAutofit/>
          </a:bodyPr>
          <a:lstStyle/>
          <a:p>
            <a:r>
              <a:rPr lang="en-US" dirty="0"/>
              <a:t>the COVID-19 Vaccines: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where are we &amp; where are we going?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678" y="3536673"/>
            <a:ext cx="8676222" cy="226581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400" dirty="0"/>
              <a:t>The AZPHA Morning Riff</a:t>
            </a:r>
          </a:p>
          <a:p>
            <a:r>
              <a:rPr lang="en-US" sz="3400" dirty="0"/>
              <a:t>October 23, 2020</a:t>
            </a:r>
          </a:p>
          <a:p>
            <a:endParaRPr lang="en-US" sz="3400" dirty="0"/>
          </a:p>
          <a:p>
            <a:r>
              <a:rPr lang="en-US" sz="3400" dirty="0"/>
              <a:t>Will Humble, MPH</a:t>
            </a:r>
          </a:p>
          <a:p>
            <a:r>
              <a:rPr lang="en-US" sz="3400" dirty="0"/>
              <a:t>Arizona Public Health Association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5" y="185532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92" y="4515677"/>
            <a:ext cx="2709284" cy="187186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3D6D744-4C10-4F40-BEB3-F16C460D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432" y="250755"/>
            <a:ext cx="1881159" cy="13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7100"/>
      </p:ext>
    </p:extLst>
  </p:cSld>
  <p:clrMapOvr>
    <a:masterClrMapping/>
  </p:clrMapOvr>
  <p:transition spd="slow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3BBB-E478-9F43-AFDD-78E4FA69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17657"/>
            <a:ext cx="9520158" cy="10492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Federal Government vaccine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3599-CBC0-FB4C-B50D-8895AEB8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1560945"/>
            <a:ext cx="10453511" cy="485832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Federal public-private collaboration between </a:t>
            </a:r>
          </a:p>
          <a:p>
            <a:pPr lvl="1"/>
            <a:r>
              <a:rPr lang="en-US" sz="2200" dirty="0"/>
              <a:t>Vaccine manufacturers, Department of Defense</a:t>
            </a:r>
          </a:p>
          <a:p>
            <a:pPr lvl="1"/>
            <a:r>
              <a:rPr lang="en-US" sz="2200" dirty="0"/>
              <a:t>Biomedical Advance Research and Development Authority (BARDA)</a:t>
            </a:r>
          </a:p>
          <a:p>
            <a:pPr lvl="1"/>
            <a:r>
              <a:rPr lang="en-US" sz="2200" dirty="0"/>
              <a:t>Centers for Disease Control and Prevention (CDC) </a:t>
            </a:r>
          </a:p>
          <a:p>
            <a:pPr lvl="1"/>
            <a:r>
              <a:rPr lang="en-US" sz="2200" dirty="0"/>
              <a:t>Food and Drug Agency (FDA)</a:t>
            </a:r>
          </a:p>
          <a:p>
            <a:r>
              <a:rPr lang="en-US" sz="2600" dirty="0"/>
              <a:t>FDA Commissioner has ultimate authority to assure safety &amp;  efficacy</a:t>
            </a:r>
          </a:p>
          <a:p>
            <a:r>
              <a:rPr lang="en-US" sz="2600" dirty="0"/>
              <a:t>Feds funding the manufacture of vaccines during phase iii testing</a:t>
            </a:r>
          </a:p>
          <a:p>
            <a:r>
              <a:rPr lang="en-US" sz="2600" dirty="0"/>
              <a:t>Financial risk shared by companies and gov’t (mostly gov’t)</a:t>
            </a:r>
          </a:p>
          <a:p>
            <a:r>
              <a:rPr lang="en-US" sz="2600" dirty="0"/>
              <a:t>Result: vaccine available immediately after testing completed -</a:t>
            </a:r>
          </a:p>
          <a:p>
            <a:pPr marL="0" indent="0">
              <a:buNone/>
            </a:pPr>
            <a:r>
              <a:rPr lang="en-US" sz="2600" dirty="0"/>
              <a:t>	months earlier than the usual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8125"/>
      </p:ext>
    </p:extLst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331255"/>
            <a:ext cx="11666846" cy="5597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196947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92" y="27761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83530494"/>
      </p:ext>
    </p:extLst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BC756-F3B6-6E4D-95E3-AAB2A940A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51188"/>
              </p:ext>
            </p:extLst>
          </p:nvPr>
        </p:nvGraphicFramePr>
        <p:xfrm>
          <a:off x="237047" y="666971"/>
          <a:ext cx="11724043" cy="546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960">
                  <a:extLst>
                    <a:ext uri="{9D8B030D-6E8A-4147-A177-3AD203B41FA5}">
                      <a16:colId xmlns:a16="http://schemas.microsoft.com/office/drawing/2014/main" val="2255565804"/>
                    </a:ext>
                  </a:extLst>
                </a:gridCol>
                <a:gridCol w="3365411">
                  <a:extLst>
                    <a:ext uri="{9D8B030D-6E8A-4147-A177-3AD203B41FA5}">
                      <a16:colId xmlns:a16="http://schemas.microsoft.com/office/drawing/2014/main" val="3133246752"/>
                    </a:ext>
                  </a:extLst>
                </a:gridCol>
                <a:gridCol w="6317672">
                  <a:extLst>
                    <a:ext uri="{9D8B030D-6E8A-4147-A177-3AD203B41FA5}">
                      <a16:colId xmlns:a16="http://schemas.microsoft.com/office/drawing/2014/main" val="3214200582"/>
                    </a:ext>
                  </a:extLst>
                </a:gridCol>
              </a:tblGrid>
              <a:tr h="471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Vaccine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Moderna</a:t>
                      </a:r>
                      <a:r>
                        <a:rPr lang="en-US" sz="2000" dirty="0">
                          <a:effectLst/>
                        </a:rPr>
                        <a:t> (mRNA-1273) 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Pfizer/</a:t>
                      </a:r>
                      <a:r>
                        <a:rPr lang="en-US" sz="2000" dirty="0" err="1">
                          <a:effectLst/>
                        </a:rPr>
                        <a:t>BioNTech</a:t>
                      </a:r>
                      <a:r>
                        <a:rPr lang="en-US" sz="2000" dirty="0">
                          <a:effectLst/>
                        </a:rPr>
                        <a:t> (BNT162b2)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36894"/>
                  </a:ext>
                </a:extLst>
              </a:tr>
              <a:tr h="1027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Dosage and Administration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100-mcg dose,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 IM doses given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000" dirty="0"/>
                        <a:t>      28 days apart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30-mcg dose,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 IM doses given 21 days apart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714404"/>
                  </a:ext>
                </a:extLst>
              </a:tr>
              <a:tr h="2137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Packaging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Frozen liquid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10 doses per vial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No preservative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Frozen liquid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5 doses per vial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No preservative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Minimum 195 vials (975 doses) per shipment.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Requires mixing with separately shipped diluent before administration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565120"/>
                  </a:ext>
                </a:extLst>
              </a:tr>
              <a:tr h="1727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Storage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–20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(–4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000" dirty="0"/>
                        <a:t>         up to 6 months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2o-8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(36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-46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000" dirty="0"/>
                        <a:t>          up to 7 days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6 hours after vial punctured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Shipped directly from manufacturer on dry ice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–70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(–94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up to 6 months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-8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(36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-46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up to 24 hours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 hours at room temperature after vial thawed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After mixing with diluent, discard any doses unused after 6 hours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0801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2414A6F-A8D7-FC4B-872E-232024937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731989"/>
            <a:ext cx="21993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1499"/>
      </p:ext>
    </p:extLst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2DB2-8AE8-694F-A175-C4320436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44035"/>
            <a:ext cx="9520158" cy="1049235"/>
          </a:xfrm>
        </p:spPr>
        <p:txBody>
          <a:bodyPr/>
          <a:lstStyle/>
          <a:p>
            <a:r>
              <a:rPr lang="en-US" dirty="0"/>
              <a:t>Logistics of current M-RNA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ED7C-82D5-824F-97EA-3FF656EF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856" y="1493270"/>
            <a:ext cx="9905998" cy="4930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Challenges</a:t>
            </a:r>
          </a:p>
          <a:p>
            <a:r>
              <a:rPr lang="en-US" sz="2400" dirty="0"/>
              <a:t>only used in research and referral clinical labs</a:t>
            </a:r>
          </a:p>
          <a:p>
            <a:r>
              <a:rPr lang="en-US" sz="2400" dirty="0"/>
              <a:t>5-10 dose vials and reconstitution </a:t>
            </a:r>
            <a:r>
              <a:rPr lang="en-US" sz="2400" dirty="0">
                <a:sym typeface="Wingdings" pitchFamily="2" charset="2"/>
              </a:rPr>
              <a:t> waste in low volume clinics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Solutions?</a:t>
            </a:r>
          </a:p>
          <a:p>
            <a:r>
              <a:rPr lang="en-US" sz="2400" dirty="0"/>
              <a:t>Vaccinate at centralized sites with -70</a:t>
            </a:r>
            <a:r>
              <a:rPr lang="en-US" sz="2400" baseline="30000" dirty="0"/>
              <a:t>o</a:t>
            </a:r>
            <a:r>
              <a:rPr lang="en-US" sz="2400" dirty="0"/>
              <a:t>C freezers </a:t>
            </a:r>
          </a:p>
          <a:p>
            <a:r>
              <a:rPr lang="en-US" sz="2400" dirty="0"/>
              <a:t>Work with manufacturers (Pfizer etc.) to get data on storing at alternative temperatures (- 20</a:t>
            </a:r>
            <a:r>
              <a:rPr lang="en-US" sz="2400" baseline="30000" dirty="0"/>
              <a:t>o</a:t>
            </a:r>
            <a:r>
              <a:rPr lang="en-US" sz="2400" dirty="0"/>
              <a:t>C) rather than -70</a:t>
            </a:r>
            <a:r>
              <a:rPr lang="en-US" sz="2400" baseline="30000" dirty="0"/>
              <a:t>o</a:t>
            </a:r>
            <a:r>
              <a:rPr lang="en-US" sz="2400" dirty="0"/>
              <a:t>C </a:t>
            </a:r>
          </a:p>
          <a:p>
            <a:r>
              <a:rPr lang="en-US" sz="2400" dirty="0"/>
              <a:t>CDC says a mobile cold chain solution exists; advises vaccinators &amp; counties not to buy -70</a:t>
            </a:r>
            <a:r>
              <a:rPr lang="en-US" sz="2400" baseline="30000" dirty="0"/>
              <a:t>o</a:t>
            </a:r>
            <a:r>
              <a:rPr lang="en-US" sz="2400" dirty="0"/>
              <a:t>C freezers </a:t>
            </a:r>
          </a:p>
        </p:txBody>
      </p:sp>
    </p:spTree>
    <p:extLst>
      <p:ext uri="{BB962C8B-B14F-4D97-AF65-F5344CB8AC3E}">
        <p14:creationId xmlns:p14="http://schemas.microsoft.com/office/powerpoint/2010/main" val="1467766097"/>
      </p:ext>
    </p:extLst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5033" y="438987"/>
            <a:ext cx="9520157" cy="1056319"/>
          </a:xfrm>
        </p:spPr>
        <p:txBody>
          <a:bodyPr>
            <a:normAutofit/>
          </a:bodyPr>
          <a:lstStyle/>
          <a:p>
            <a:r>
              <a:rPr lang="en-US" dirty="0"/>
              <a:t>Characteristics of the various vaccines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Similarities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8523" y="3512934"/>
            <a:ext cx="4876800" cy="2547937"/>
          </a:xfrm>
        </p:spPr>
        <p:txBody>
          <a:bodyPr>
            <a:normAutofit/>
          </a:bodyPr>
          <a:lstStyle/>
          <a:p>
            <a:r>
              <a:rPr lang="en-US" dirty="0"/>
              <a:t>Target is spike protein</a:t>
            </a:r>
          </a:p>
          <a:p>
            <a:r>
              <a:rPr lang="en-US" dirty="0"/>
              <a:t>2 doses required</a:t>
            </a:r>
          </a:p>
          <a:p>
            <a:pPr lvl="1"/>
            <a:r>
              <a:rPr lang="en-US" dirty="0"/>
              <a:t>need to keep with same product</a:t>
            </a:r>
          </a:p>
          <a:p>
            <a:r>
              <a:rPr lang="en-US" dirty="0"/>
              <a:t>Close attention to logging all doses</a:t>
            </a:r>
          </a:p>
          <a:p>
            <a:r>
              <a:rPr lang="en-US" dirty="0"/>
              <a:t>All are in large phase III trials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54792" y="1660792"/>
            <a:ext cx="4608576" cy="80223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Differences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54793" y="2459280"/>
            <a:ext cx="4608576" cy="1363647"/>
          </a:xfrm>
        </p:spPr>
        <p:txBody>
          <a:bodyPr/>
          <a:lstStyle/>
          <a:p>
            <a:r>
              <a:rPr lang="en-US" dirty="0"/>
              <a:t>mRNA vs. virus vectored</a:t>
            </a:r>
          </a:p>
          <a:p>
            <a:r>
              <a:rPr lang="en-US" dirty="0"/>
              <a:t>Vastly different storage and handling requirements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454790" y="4176889"/>
            <a:ext cx="4405121" cy="613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Unknowns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454790" y="4965719"/>
            <a:ext cx="4608576" cy="109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Differences in Safety?</a:t>
            </a:r>
          </a:p>
          <a:p>
            <a:r>
              <a:rPr lang="en-US" dirty="0"/>
              <a:t>Differences in Efficacy?</a:t>
            </a:r>
          </a:p>
        </p:txBody>
      </p:sp>
    </p:spTree>
    <p:extLst>
      <p:ext uri="{BB962C8B-B14F-4D97-AF65-F5344CB8AC3E}">
        <p14:creationId xmlns:p14="http://schemas.microsoft.com/office/powerpoint/2010/main" val="2175369155"/>
      </p:ext>
    </p:extLst>
  </p:cSld>
  <p:clrMapOvr>
    <a:masterClrMapping/>
  </p:clrMapOvr>
  <p:transition spd="slow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1" y="164757"/>
            <a:ext cx="9905998" cy="1083275"/>
          </a:xfrm>
        </p:spPr>
        <p:txBody>
          <a:bodyPr/>
          <a:lstStyle/>
          <a:p>
            <a:r>
              <a:rPr lang="en-US" dirty="0"/>
              <a:t>Vaccine 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08671"/>
            <a:ext cx="10505531" cy="51280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SARS-CoV-2 Vaccine is likely to be limited in availability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Vaccines will be a scarce resource for many months in the U.S. &amp; globally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Ethical issues abound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pandemic is likely to be ongoing with significant morbidity and mortality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Effects will not be distributed equally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Certain individuals and groups will be at higher risk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Demographic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Occupational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Unclear how federal, state and local decision-makers will prioritize early doses in the </a:t>
            </a:r>
            <a:r>
              <a:rPr lang="en-US" sz="2400" dirty="0" err="1"/>
              <a:t>u.s.</a:t>
            </a:r>
            <a:r>
              <a:rPr lang="en-US" sz="2400" dirty="0"/>
              <a:t> CDC has yet to offer guidance.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Global health equity and ethical decisions have largely been ignored by U.S.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34367"/>
      </p:ext>
    </p:extLst>
  </p:cSld>
  <p:clrMapOvr>
    <a:masterClrMapping/>
  </p:clrMapOvr>
  <p:transition spd="slow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0" y="559868"/>
            <a:ext cx="9905998" cy="1083275"/>
          </a:xfrm>
        </p:spPr>
        <p:txBody>
          <a:bodyPr/>
          <a:lstStyle/>
          <a:p>
            <a:r>
              <a:rPr lang="en-US" dirty="0"/>
              <a:t>Prioritizing the early does of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23" y="1101505"/>
            <a:ext cx="10505531" cy="5225687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National Academy Plan for the equitable allocation of vaccine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The report part is part of a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srgbClr val="213E9A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study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commissioned by the NIH and CDC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Tier 1 populations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1a: Front-line healthcare workers (including care home workers, hospitals, home health)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1a: Emergency services workers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1B: Older adults in crowded settings</a:t>
            </a:r>
            <a:endParaRPr lang="en-US" sz="2000" b="0" i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1B: Persons of all ages w/co-morbid conditions &amp; significantly increased risk</a:t>
            </a:r>
          </a:p>
        </p:txBody>
      </p:sp>
    </p:spTree>
    <p:extLst>
      <p:ext uri="{BB962C8B-B14F-4D97-AF65-F5344CB8AC3E}">
        <p14:creationId xmlns:p14="http://schemas.microsoft.com/office/powerpoint/2010/main" val="777127084"/>
      </p:ext>
    </p:extLst>
  </p:cSld>
  <p:clrMapOvr>
    <a:masterClrMapping/>
  </p:clrMapOvr>
  <p:transition spd="slow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029835-A681-46ED-98A5-FBCEF282B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388" y="341138"/>
            <a:ext cx="10863261" cy="63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4500"/>
      </p:ext>
    </p:extLst>
  </p:cSld>
  <p:clrMapOvr>
    <a:masterClrMapping/>
  </p:clrMapOvr>
  <p:transition spd="slow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7335"/>
            <a:ext cx="9905998" cy="1083275"/>
          </a:xfrm>
        </p:spPr>
        <p:txBody>
          <a:bodyPr/>
          <a:lstStyle/>
          <a:p>
            <a:r>
              <a:rPr lang="en-US" dirty="0"/>
              <a:t>VACCINE Next steps (approval v. </a:t>
            </a:r>
            <a:r>
              <a:rPr lang="en-US" dirty="0" err="1"/>
              <a:t>eua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24" y="1270610"/>
            <a:ext cx="10505531" cy="5400055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endParaRPr lang="en-US" b="1" dirty="0">
              <a:effectLst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b="1" dirty="0">
                <a:effectLst/>
              </a:rPr>
              <a:t>Pathway 1</a:t>
            </a:r>
            <a:r>
              <a:rPr lang="en-US" dirty="0">
                <a:effectLst/>
              </a:rPr>
              <a:t>: </a:t>
            </a:r>
            <a:r>
              <a:rPr lang="en-US" b="0" i="0" dirty="0">
                <a:effectLst/>
              </a:rPr>
              <a:t>Manufacturer(s) apply to the FDA for emergency use authorization (EUA)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FDA EUA determination based on </a:t>
            </a:r>
            <a:r>
              <a:rPr lang="en-US" dirty="0">
                <a:effectLst/>
              </a:rPr>
              <a:t>whether the vaccine(s) are likely to have more benefit than risk</a:t>
            </a:r>
            <a:endParaRPr lang="en-US" b="0" i="0" dirty="0">
              <a:effectLst/>
            </a:endParaRPr>
          </a:p>
          <a:p>
            <a:pPr lvl="1">
              <a:buClr>
                <a:srgbClr val="A9E023"/>
              </a:buClr>
              <a:defRPr/>
            </a:pPr>
            <a:r>
              <a:rPr lang="en-US" dirty="0">
                <a:effectLst/>
              </a:rPr>
              <a:t>If EUA is authorized, manufacturers can begin deploying the vaccine, but mist collect and submit data</a:t>
            </a:r>
          </a:p>
          <a:p>
            <a:pPr lvl="1">
              <a:buClr>
                <a:srgbClr val="A9E023"/>
              </a:buClr>
              <a:defRPr/>
            </a:pPr>
            <a:endParaRPr lang="en-US" dirty="0">
              <a:effectLst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Pathway 2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Manufacturer(s) apply to the FDA for full approval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Application reviewed by the FDA Center for Drug Evaluation and Research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Independent committee of physicians, statisticians, chemists, pharmacologists, and other scientists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FDA commissioner makes final approval decision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Advisory Committee for Immunization Practices (ACIP) reviews data and makes recommendations for how to use the vaccines, which populations, scheduling etc. (has implications for reimbursement).</a:t>
            </a:r>
          </a:p>
          <a:p>
            <a:pPr lvl="1">
              <a:buClr>
                <a:srgbClr val="A9E023"/>
              </a:buClr>
              <a:defRPr/>
            </a:pPr>
            <a:r>
              <a:rPr lang="en-US" dirty="0">
                <a:effectLst/>
              </a:rPr>
              <a:t>ACIP </a:t>
            </a:r>
            <a:r>
              <a:rPr lang="en-US" b="0" i="0" dirty="0">
                <a:effectLst/>
              </a:rPr>
              <a:t>recommendations include the age(s) when the vaccine should be given, the number of doses needed, the amount of time between doses, and precautions and contraindications.</a:t>
            </a:r>
          </a:p>
          <a:p>
            <a:pPr lvl="1">
              <a:buClr>
                <a:srgbClr val="A9E023"/>
              </a:buClr>
              <a:defRPr/>
            </a:pP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324244"/>
      </p:ext>
    </p:extLst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7335"/>
            <a:ext cx="9905998" cy="1083275"/>
          </a:xfrm>
        </p:spPr>
        <p:txBody>
          <a:bodyPr/>
          <a:lstStyle/>
          <a:p>
            <a:r>
              <a:rPr lang="en-US" dirty="0"/>
              <a:t>State vaccination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68" y="1028509"/>
            <a:ext cx="10505531" cy="5829491"/>
          </a:xfrm>
        </p:spPr>
        <p:txBody>
          <a:bodyPr>
            <a:normAutofit/>
          </a:bodyPr>
          <a:lstStyle/>
          <a:p>
            <a:pPr lvl="1">
              <a:buClr>
                <a:srgbClr val="A9E023"/>
              </a:buClr>
              <a:defRPr/>
            </a:pPr>
            <a:r>
              <a:rPr lang="en-US" sz="2000" b="0" i="0" dirty="0">
                <a:effectLst/>
              </a:rPr>
              <a:t>States develop vaccination plans for how to prioritize and deploy vaccines</a:t>
            </a:r>
          </a:p>
          <a:p>
            <a:pPr lvl="1">
              <a:buClr>
                <a:srgbClr val="A9E023"/>
              </a:buClr>
              <a:defRPr/>
            </a:pPr>
            <a:r>
              <a:rPr lang="en-US" sz="2000" dirty="0">
                <a:effectLst/>
              </a:rPr>
              <a:t>ADHS has developed a draft plan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Process for making allocation decisions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identify initial priority populations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logistical decision-making regarding specific requirements for vaccine deployment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Processes for recruiting providers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Recommendations made to the Director by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Vaccine and Antiviral Prioritization Advisory Committee (VAPAC) 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VAPAC are “… Subject Matter Experts who are responsible for reviewing the CDC, ACIP, and NASEM, and providing guidance and providing recommendations to the director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health departments will make many local decisions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plans will be key to successful deployment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598974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77279"/>
            <a:ext cx="9905998" cy="4104860"/>
          </a:xfrm>
        </p:spPr>
        <p:txBody>
          <a:bodyPr>
            <a:normAutofit/>
          </a:bodyPr>
          <a:lstStyle/>
          <a:p>
            <a:r>
              <a:rPr lang="en-US" sz="2400" dirty="0"/>
              <a:t>Understand the types of SARS CoV2 vaccines under development</a:t>
            </a:r>
          </a:p>
          <a:p>
            <a:r>
              <a:rPr lang="en-US" sz="2400" dirty="0"/>
              <a:t>Become familiar with the FDA approval processes for vaccines</a:t>
            </a:r>
          </a:p>
          <a:p>
            <a:r>
              <a:rPr lang="en-US" sz="2400" dirty="0"/>
              <a:t>Learn about what the National Academies of Medicine is recommending regarding prioritizing early vaccine</a:t>
            </a:r>
          </a:p>
          <a:p>
            <a:r>
              <a:rPr lang="en-US" sz="2400" dirty="0"/>
              <a:t>Form a better understanding of effective policy decisions that will lead to more rapidly achieving herd immunity</a:t>
            </a:r>
          </a:p>
        </p:txBody>
      </p:sp>
    </p:spTree>
    <p:extLst>
      <p:ext uri="{BB962C8B-B14F-4D97-AF65-F5344CB8AC3E}">
        <p14:creationId xmlns:p14="http://schemas.microsoft.com/office/powerpoint/2010/main" val="2742508733"/>
      </p:ext>
    </p:extLst>
  </p:cSld>
  <p:clrMapOvr>
    <a:masterClrMapping/>
  </p:clrMapOvr>
  <p:transition spd="slow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0" y="661468"/>
            <a:ext cx="9905998" cy="1083275"/>
          </a:xfrm>
        </p:spPr>
        <p:txBody>
          <a:bodyPr/>
          <a:lstStyle/>
          <a:p>
            <a:r>
              <a:rPr lang="en-US" dirty="0"/>
              <a:t>ending the pandemic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02" y="1744743"/>
            <a:ext cx="10505531" cy="4413956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Ending the </a:t>
            </a:r>
            <a:r>
              <a:rPr kumimoji="0" lang="en-US" i="0" u="none" strike="noStrike" kern="120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pande</a:t>
            </a:r>
            <a:r>
              <a:rPr lang="en-US" dirty="0">
                <a:solidFill>
                  <a:prstClr val="white"/>
                </a:solidFill>
                <a:effectLst/>
              </a:rPr>
              <a:t>mic will require herd immunity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Herd Immunity is achieved through a combination of infection/recovery and vaccination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Consumer confidence that the vaccines are safe and effective are critical to achieving enough voluntary vaccination to achieve herd immunity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Consumer confidence contingent on good outcomes, especially safety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Vaccine safety is best assured by going through full FDA approval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Long term success more important than deploying the 6-8 weeks earlier and risking long-term perception that the vaccines are either unsafe or ineffective or both  </a:t>
            </a:r>
            <a:endParaRPr kumimoji="0" lang="en-US" sz="19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55717"/>
      </p:ext>
    </p:extLst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4295" y="507270"/>
            <a:ext cx="53960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CONTACT INFORMATION:</a:t>
            </a:r>
          </a:p>
          <a:p>
            <a:endParaRPr lang="en-US" sz="20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hlinkClick r:id="rId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Arizona Public Health Association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Will Humble, M.P.H.</a:t>
            </a:r>
          </a:p>
          <a:p>
            <a:r>
              <a:rPr lang="en-US" sz="2000" dirty="0">
                <a:hlinkClick r:id="rId3"/>
              </a:rPr>
              <a:t>willhumble@azpha.org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Blog:  </a:t>
            </a:r>
            <a:r>
              <a:rPr lang="en-US" sz="2000" dirty="0">
                <a:hlinkClick r:id="rId4"/>
              </a:rPr>
              <a:t>http://www.azpha.org/wills-blog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Twitter: @willhumble_az</a:t>
            </a:r>
          </a:p>
          <a:p>
            <a:r>
              <a:rPr lang="en-US" sz="2000" dirty="0"/>
              <a:t>             @PublicHealthAZ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6F9A-0ADE-4903-B1BE-8ABF10A41DA3}"/>
              </a:ext>
            </a:extLst>
          </p:cNvPr>
          <p:cNvSpPr txBox="1"/>
          <p:nvPr/>
        </p:nvSpPr>
        <p:spPr>
          <a:xfrm>
            <a:off x="608685" y="249971"/>
            <a:ext cx="515902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JOIN US!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</a:rPr>
              <a:t>J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us at on our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membership web 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hlinkClick r:id="rId5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Individual memberships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are only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$75/year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and student memberships priced at just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$25/year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 also have various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Organizational Memberships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98CA6-FDF3-4912-90AB-4D3670E7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891860"/>
            <a:ext cx="2235200" cy="1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0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761391" y="3123238"/>
            <a:ext cx="2194560" cy="3448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Vaccine Induced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50%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Vaccine Effectiveness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Vaccine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Coverage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1391" y="2441593"/>
            <a:ext cx="2194560" cy="6782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Natural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251" y="390698"/>
            <a:ext cx="2194560" cy="618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21812" y="6564525"/>
            <a:ext cx="9197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0719" y="2037522"/>
            <a:ext cx="1463287" cy="4524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7251" y="2464905"/>
            <a:ext cx="2194560" cy="41072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Amount of Immunity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Needed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053751" y="2047460"/>
            <a:ext cx="1463287" cy="4524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02968" y="293513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018923" y="386276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Vaccine Effectiveness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9620651" y="3862767"/>
            <a:ext cx="232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Vaccine Coverage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21803" y="3925066"/>
            <a:ext cx="527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831751" y="2467255"/>
            <a:ext cx="9197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5890" y="2047461"/>
            <a:ext cx="1644829" cy="1072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965890" y="6562175"/>
            <a:ext cx="1644829" cy="2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14172" y="6552236"/>
            <a:ext cx="919701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097609" y="2053131"/>
            <a:ext cx="919701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77505" y="2141738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Herd Effect</a:t>
            </a:r>
          </a:p>
          <a:p>
            <a:r>
              <a:rPr lang="en-US" dirty="0">
                <a:solidFill>
                  <a:schemeClr val="bg1"/>
                </a:solidFill>
              </a:rPr>
              <a:t>Threshold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27251" y="2464905"/>
            <a:ext cx="22045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51100" y="450909"/>
            <a:ext cx="4338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The Herd Effect</a:t>
            </a:r>
          </a:p>
          <a:p>
            <a:pPr algn="ctr"/>
            <a:r>
              <a:rPr lang="en-US" sz="2800" dirty="0"/>
              <a:t>(and how to get there)</a:t>
            </a:r>
          </a:p>
        </p:txBody>
      </p:sp>
    </p:spTree>
    <p:extLst>
      <p:ext uri="{BB962C8B-B14F-4D97-AF65-F5344CB8AC3E}">
        <p14:creationId xmlns:p14="http://schemas.microsoft.com/office/powerpoint/2010/main" val="3215490582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08" y="565129"/>
            <a:ext cx="8230520" cy="58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397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7" y="407504"/>
            <a:ext cx="5210144" cy="5446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88" y="2713383"/>
            <a:ext cx="5368272" cy="378680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7245626" y="4502424"/>
            <a:ext cx="4253948" cy="994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499574" y="4502424"/>
            <a:ext cx="0" cy="124239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457" y="5934670"/>
            <a:ext cx="5210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https://www.sciencemag.org/news/2020/06/just-50-americans-plan-get-covid-19-vaccine-here-s-how-win-over-rest</a:t>
            </a:r>
          </a:p>
        </p:txBody>
      </p:sp>
    </p:spTree>
    <p:extLst>
      <p:ext uri="{BB962C8B-B14F-4D97-AF65-F5344CB8AC3E}">
        <p14:creationId xmlns:p14="http://schemas.microsoft.com/office/powerpoint/2010/main" val="2201210659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259833" y="5244410"/>
            <a:ext cx="2286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Animal Testing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For </a:t>
            </a:r>
            <a:r>
              <a:rPr lang="en-US" altLang="en-US" sz="1800" b="1" u="sng" dirty="0">
                <a:solidFill>
                  <a:srgbClr val="FF0000"/>
                </a:solidFill>
              </a:rPr>
              <a:t>Safety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And Response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89456" y="1213020"/>
            <a:ext cx="3200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Identification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Candidate Disease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00024" y="3160883"/>
            <a:ext cx="22098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Human Testing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For </a:t>
            </a:r>
            <a:r>
              <a:rPr lang="en-US" altLang="en-US" sz="1800" b="1" u="sng" dirty="0">
                <a:solidFill>
                  <a:srgbClr val="FF0000"/>
                </a:solidFill>
              </a:rPr>
              <a:t>Safety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And Response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919011" y="1632120"/>
            <a:ext cx="3200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Application to  FDA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89456" y="3194220"/>
            <a:ext cx="3200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Laboratory isolation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 of antigens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18056" y="5175420"/>
            <a:ext cx="2667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Vaccine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10800000">
            <a:off x="8204886" y="4413421"/>
            <a:ext cx="609600" cy="728663"/>
          </a:xfrm>
          <a:prstGeom prst="downArrow">
            <a:avLst>
              <a:gd name="adj1" fmla="val 45315"/>
              <a:gd name="adj2" fmla="val 50054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16200000">
            <a:off x="5764245" y="4750858"/>
            <a:ext cx="609600" cy="2096901"/>
          </a:xfrm>
          <a:prstGeom prst="downArrow">
            <a:avLst>
              <a:gd name="adj1" fmla="val 45315"/>
              <a:gd name="adj2" fmla="val 8425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184856" y="2155995"/>
            <a:ext cx="609600" cy="990600"/>
          </a:xfrm>
          <a:prstGeom prst="downArrow">
            <a:avLst>
              <a:gd name="adj1" fmla="val 45315"/>
              <a:gd name="adj2" fmla="val 6804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184856" y="4165770"/>
            <a:ext cx="609600" cy="990600"/>
          </a:xfrm>
          <a:prstGeom prst="downArrow">
            <a:avLst>
              <a:gd name="adj1" fmla="val 45315"/>
              <a:gd name="adj2" fmla="val 5520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10800000">
            <a:off x="8204886" y="2384595"/>
            <a:ext cx="609600" cy="685800"/>
          </a:xfrm>
          <a:prstGeom prst="downArrow">
            <a:avLst>
              <a:gd name="adj1" fmla="val 45315"/>
              <a:gd name="adj2" fmla="val 47109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464" y="276225"/>
            <a:ext cx="8596668" cy="728662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Events in vaccine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9833" y="3048963"/>
            <a:ext cx="2518756" cy="134302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534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econd step of a clinical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15" y="1297459"/>
            <a:ext cx="8948538" cy="48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3" y="321276"/>
            <a:ext cx="9905998" cy="976183"/>
          </a:xfrm>
        </p:spPr>
        <p:txBody>
          <a:bodyPr/>
          <a:lstStyle/>
          <a:p>
            <a:r>
              <a:rPr lang="en-US" dirty="0"/>
              <a:t>Phases of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521194268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852" y="247137"/>
            <a:ext cx="9905998" cy="1346886"/>
          </a:xfrm>
        </p:spPr>
        <p:txBody>
          <a:bodyPr/>
          <a:lstStyle/>
          <a:p>
            <a:r>
              <a:rPr lang="en-US" dirty="0"/>
              <a:t>Phases of clinical trials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594023"/>
            <a:ext cx="10171288" cy="5016842"/>
          </a:xfrm>
        </p:spPr>
        <p:txBody>
          <a:bodyPr>
            <a:normAutofit/>
          </a:bodyPr>
          <a:lstStyle/>
          <a:p>
            <a:r>
              <a:rPr lang="en-US" sz="2400" b="1" dirty="0"/>
              <a:t>Phase</a:t>
            </a:r>
            <a:r>
              <a:rPr lang="en-US" sz="2400" dirty="0"/>
              <a:t> 1: clinical trials focus on safety </a:t>
            </a:r>
          </a:p>
          <a:p>
            <a:pPr lvl="1"/>
            <a:r>
              <a:rPr lang="en-US" sz="2000" dirty="0"/>
              <a:t>20–100 healthy volunteers</a:t>
            </a:r>
          </a:p>
          <a:p>
            <a:pPr lvl="1"/>
            <a:r>
              <a:rPr lang="en-US" sz="2000" dirty="0"/>
              <a:t>Assesses how the size of the dose may be related to side effects</a:t>
            </a:r>
          </a:p>
          <a:p>
            <a:pPr lvl="1"/>
            <a:r>
              <a:rPr lang="en-US" sz="2000" dirty="0"/>
              <a:t>Serological effects </a:t>
            </a:r>
          </a:p>
          <a:p>
            <a:r>
              <a:rPr lang="en-US" sz="2400" b="1" dirty="0"/>
              <a:t>Phase 2: </a:t>
            </a:r>
            <a:r>
              <a:rPr lang="en-US" sz="2400" dirty="0"/>
              <a:t>clinical trials assess dosing</a:t>
            </a:r>
          </a:p>
          <a:p>
            <a:pPr lvl="1"/>
            <a:r>
              <a:rPr lang="en-US" sz="2000" dirty="0"/>
              <a:t>several hundred volunteers</a:t>
            </a:r>
          </a:p>
          <a:p>
            <a:pPr lvl="1"/>
            <a:r>
              <a:rPr lang="en-US" sz="2000" dirty="0"/>
              <a:t>additional information on common short-term side effects and how the size of the dose relates to immune response</a:t>
            </a:r>
          </a:p>
          <a:p>
            <a:r>
              <a:rPr lang="en-US" sz="2400" b="1" dirty="0"/>
              <a:t>Phase 3: </a:t>
            </a:r>
            <a:r>
              <a:rPr lang="en-US" sz="2600" dirty="0"/>
              <a:t>clinical trials assess efficacy and safety</a:t>
            </a:r>
          </a:p>
          <a:p>
            <a:pPr lvl="1"/>
            <a:r>
              <a:rPr lang="en-US" sz="2000" dirty="0"/>
              <a:t>Participation of hundreds or thousands of volunteers (30,000 for SARS CoV2)</a:t>
            </a:r>
          </a:p>
          <a:p>
            <a:pPr lvl="1"/>
            <a:r>
              <a:rPr lang="en-US" sz="2000" dirty="0"/>
              <a:t>Placebo-controlled RCTs</a:t>
            </a:r>
          </a:p>
        </p:txBody>
      </p:sp>
    </p:spTree>
    <p:extLst>
      <p:ext uri="{BB962C8B-B14F-4D97-AF65-F5344CB8AC3E}">
        <p14:creationId xmlns:p14="http://schemas.microsoft.com/office/powerpoint/2010/main" val="4253676752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Safety assessments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22713" y="3081131"/>
            <a:ext cx="1" cy="15604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87058" y="3094385"/>
            <a:ext cx="1" cy="15604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799" y="3087761"/>
            <a:ext cx="1" cy="15604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4698" y="3676686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02226" y="3861352"/>
            <a:ext cx="1888435" cy="1325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65915" y="389660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21-28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5573" y="4677929"/>
            <a:ext cx="93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9659" y="4677929"/>
            <a:ext cx="93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Dose 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12633" y="3861352"/>
            <a:ext cx="4088286" cy="212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2935" y="389660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 days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57937" y="2693394"/>
            <a:ext cx="8789506" cy="3339"/>
          </a:xfrm>
          <a:prstGeom prst="straightConnector1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20082" y="4738889"/>
            <a:ext cx="153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Safety Assessments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52112" y="3412941"/>
            <a:ext cx="200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</a:t>
            </a:r>
          </a:p>
          <a:p>
            <a:r>
              <a:rPr lang="en-US" dirty="0"/>
              <a:t>Adjudication</a:t>
            </a:r>
          </a:p>
          <a:p>
            <a:r>
              <a:rPr lang="en-US" dirty="0"/>
              <a:t>Analytics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09659" y="2297676"/>
            <a:ext cx="57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Ongoing Safety Assessments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378" y="5810290"/>
            <a:ext cx="1129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safety assessment occurs &gt; 63—70 days after the last participant in a trial receives the first dose </a:t>
            </a:r>
          </a:p>
        </p:txBody>
      </p:sp>
    </p:spTree>
    <p:extLst>
      <p:ext uri="{BB962C8B-B14F-4D97-AF65-F5344CB8AC3E}">
        <p14:creationId xmlns:p14="http://schemas.microsoft.com/office/powerpoint/2010/main" val="2746345494"/>
      </p:ext>
    </p:extLst>
  </p:cSld>
  <p:clrMapOvr>
    <a:masterClrMapping/>
  </p:clrMapOvr>
  <p:transition spd="slow">
    <p:pull dir="r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3|5.8|5.4|5.8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771</TotalTime>
  <Words>1267</Words>
  <Application>Microsoft Office PowerPoint</Application>
  <PresentationFormat>Widescreen</PresentationFormat>
  <Paragraphs>207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Times New Roman</vt:lpstr>
      <vt:lpstr>Verdana</vt:lpstr>
      <vt:lpstr>Mesh</vt:lpstr>
      <vt:lpstr>the COVID-19 Vaccines:  where are we &amp; where are we going?</vt:lpstr>
      <vt:lpstr>Objectives</vt:lpstr>
      <vt:lpstr>PowerPoint Presentation</vt:lpstr>
      <vt:lpstr>PowerPoint Presentation</vt:lpstr>
      <vt:lpstr>PowerPoint Presentation</vt:lpstr>
      <vt:lpstr>Events in vaccine development</vt:lpstr>
      <vt:lpstr>Phases of clinical trials</vt:lpstr>
      <vt:lpstr>Phases of clinical trials</vt:lpstr>
      <vt:lpstr>Initial Safety assessments</vt:lpstr>
      <vt:lpstr>Federal Government vaccine efforts</vt:lpstr>
      <vt:lpstr>PowerPoint Presentation</vt:lpstr>
      <vt:lpstr>PowerPoint Presentation</vt:lpstr>
      <vt:lpstr>Logistics of current M-RNA vaccines</vt:lpstr>
      <vt:lpstr>Characteristics of the various vaccines</vt:lpstr>
      <vt:lpstr>Vaccine prioritization</vt:lpstr>
      <vt:lpstr>Prioritizing the early does of vaccine</vt:lpstr>
      <vt:lpstr>PowerPoint Presentation</vt:lpstr>
      <vt:lpstr>VACCINE Next steps (approval v. eua)</vt:lpstr>
      <vt:lpstr>State vaccination plan</vt:lpstr>
      <vt:lpstr>ending the pandemic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 the Convergence of  COVID-19 and Influenza</dc:title>
  <dc:creator>Temte Jonathan L</dc:creator>
  <cp:lastModifiedBy>will humble</cp:lastModifiedBy>
  <cp:revision>63</cp:revision>
  <dcterms:created xsi:type="dcterms:W3CDTF">2020-09-10T18:05:28Z</dcterms:created>
  <dcterms:modified xsi:type="dcterms:W3CDTF">2020-11-07T17:21:03Z</dcterms:modified>
</cp:coreProperties>
</file>