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96" r:id="rId4"/>
    <p:sldId id="297" r:id="rId5"/>
    <p:sldId id="298" r:id="rId6"/>
    <p:sldId id="299" r:id="rId7"/>
    <p:sldId id="300" r:id="rId8"/>
    <p:sldId id="301" r:id="rId9"/>
    <p:sldId id="303" r:id="rId10"/>
    <p:sldId id="304" r:id="rId11"/>
    <p:sldId id="28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 spd="slow">
    <p:pull dir="ru"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willhumble@azpha.org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://www.azpha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zpha.wildapricot.org/EmailTracker/LinkTracker.ashx?linkAndRecipientCode=4q4fhwf0Gxyk2W1NAfJlS6oMofI1DBEJTpecxH0BSct4rehu95e4YEf63OjFJYmjzFEj%2bM%2f9E6Chdj3N09XN%2fLOh3xF4wRskchPTL2JP4iI%3d" TargetMode="External"/><Relationship Id="rId5" Type="http://schemas.openxmlformats.org/officeDocument/2006/relationships/hyperlink" Target="http://azpha.wildapricot.org/EmailTracker/LinkTracker.ashx?linkAndRecipientCode=1Y0xpUG9HlJYFLJNGSeIprcMjpFp17%2bosxO2VpjZJx5UGCIvAQnsanx2TNOoSrRbXD%2fMfK1Qyn%2fZuJJtpx1KGGZZ8CSEMkhgmBebO6azY%2bQ%3d" TargetMode="External"/><Relationship Id="rId4" Type="http://schemas.openxmlformats.org/officeDocument/2006/relationships/hyperlink" Target="http://www.azpha.org/wills-blo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7889" y="1766877"/>
            <a:ext cx="8676222" cy="2747128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Key Policy decisions Affecting the COVID-19 Pandemic in Arizona</a:t>
            </a:r>
            <a:br>
              <a:rPr lang="en-US" dirty="0"/>
            </a:br>
            <a:br>
              <a:rPr lang="en-US" dirty="0"/>
            </a:br>
            <a:br>
              <a:rPr lang="en-US" sz="3100" dirty="0"/>
            </a:b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6522" y="4120058"/>
            <a:ext cx="8676222" cy="2265816"/>
          </a:xfrm>
        </p:spPr>
        <p:txBody>
          <a:bodyPr>
            <a:normAutofit fontScale="70000" lnSpcReduction="20000"/>
          </a:bodyPr>
          <a:lstStyle/>
          <a:p>
            <a:endParaRPr lang="en-US" sz="3400" dirty="0"/>
          </a:p>
          <a:p>
            <a:r>
              <a:rPr lang="en-US" sz="3400" dirty="0"/>
              <a:t>February 23, 2021</a:t>
            </a:r>
          </a:p>
          <a:p>
            <a:endParaRPr lang="en-US" sz="3400" dirty="0"/>
          </a:p>
          <a:p>
            <a:r>
              <a:rPr lang="en-US" sz="3400" dirty="0"/>
              <a:t>Will Humble, MPH</a:t>
            </a:r>
          </a:p>
          <a:p>
            <a:r>
              <a:rPr lang="en-US" sz="3400" dirty="0"/>
              <a:t>Arizona Public Health Association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57" y="4278932"/>
            <a:ext cx="1956765" cy="1948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592" y="4515677"/>
            <a:ext cx="2709284" cy="1871869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3D6D744-4C10-4F40-BEB3-F16C460D8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0717" y="434117"/>
            <a:ext cx="1881159" cy="133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87100"/>
      </p:ext>
    </p:extLst>
  </p:cSld>
  <p:clrMapOvr>
    <a:masterClrMapping/>
  </p:clrMapOvr>
  <p:transition spd="slow">
    <p:pull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0B9C97-9AA5-4295-A589-A2DA6909D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948" y="1"/>
            <a:ext cx="62331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94220"/>
      </p:ext>
    </p:extLst>
  </p:cSld>
  <p:clrMapOvr>
    <a:masterClrMapping/>
  </p:clrMapOvr>
  <p:transition spd="slow">
    <p:pull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24295" y="507270"/>
            <a:ext cx="539608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CONTACT INFORMATION:</a:t>
            </a:r>
          </a:p>
          <a:p>
            <a:endParaRPr lang="en-US" sz="20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  <a:hlinkClick r:id="rId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2"/>
              </a:rPr>
              <a:t>Arizona Public Health Association</a:t>
            </a:r>
            <a:endParaRPr lang="en-US" sz="2000" b="1" dirty="0"/>
          </a:p>
          <a:p>
            <a:endParaRPr lang="en-US" sz="2000" dirty="0"/>
          </a:p>
          <a:p>
            <a:r>
              <a:rPr lang="en-US" sz="2000" dirty="0"/>
              <a:t>Will Humble, M.P.H.</a:t>
            </a:r>
          </a:p>
          <a:p>
            <a:r>
              <a:rPr lang="en-US" sz="2000" dirty="0">
                <a:hlinkClick r:id="rId3"/>
              </a:rPr>
              <a:t>willhumble@azpha.org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Blog:  </a:t>
            </a:r>
            <a:r>
              <a:rPr lang="en-US" sz="2000" dirty="0">
                <a:hlinkClick r:id="rId4"/>
              </a:rPr>
              <a:t>http://www.azpha.org/wills-blog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r>
              <a:rPr lang="en-US" sz="2000" dirty="0"/>
              <a:t>Twitter: @willhumble_az</a:t>
            </a:r>
          </a:p>
          <a:p>
            <a:r>
              <a:rPr lang="en-US" sz="2000" dirty="0"/>
              <a:t>             @PublicHealthAZ</a:t>
            </a:r>
          </a:p>
          <a:p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F86F9A-0ADE-4903-B1BE-8ABF10A41DA3}"/>
              </a:ext>
            </a:extLst>
          </p:cNvPr>
          <p:cNvSpPr txBox="1"/>
          <p:nvPr/>
        </p:nvSpPr>
        <p:spPr>
          <a:xfrm>
            <a:off x="608685" y="249971"/>
            <a:ext cx="5159022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JOIN US!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prstClr val="white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</a:rPr>
              <a:t>J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oin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us at on our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155CC"/>
                </a:solidFill>
                <a:effectLst/>
                <a:uLnTx/>
                <a:uFillTx/>
                <a:ea typeface="+mn-ea"/>
                <a:cs typeface="+mn-cs"/>
                <a:hlinkClick r:id="rId5"/>
              </a:rPr>
              <a:t>membership web link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.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prstClr val="white"/>
              </a:solidFill>
              <a:hlinkClick r:id="rId5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155CC"/>
                </a:solidFill>
                <a:effectLst/>
                <a:uLnTx/>
                <a:uFillTx/>
                <a:ea typeface="+mn-ea"/>
                <a:cs typeface="+mn-cs"/>
                <a:hlinkClick r:id="rId5"/>
              </a:rPr>
              <a:t>Individual memberships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 are only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$75/year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 and student memberships priced at just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$25/year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.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prstClr val="white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We also have various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155CC"/>
                </a:solidFill>
                <a:effectLst/>
                <a:uLnTx/>
                <a:uFillTx/>
                <a:ea typeface="+mn-ea"/>
                <a:cs typeface="+mn-cs"/>
                <a:hlinkClick r:id="rId6"/>
              </a:rPr>
              <a:t>Organizational Memberships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998CA6-FDF3-4912-90AB-4D3670E7C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4891860"/>
            <a:ext cx="2235200" cy="158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706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902" y="172279"/>
            <a:ext cx="9905998" cy="1905000"/>
          </a:xfrm>
        </p:spPr>
        <p:txBody>
          <a:bodyPr/>
          <a:lstStyle/>
          <a:p>
            <a:r>
              <a:rPr lang="en-US" dirty="0"/>
              <a:t>Key Policy Decisions: March/April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493" y="2077279"/>
            <a:ext cx="10516833" cy="4481565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Early March 2020: 1st AZ Case Detected, Executive Order Signed Invoking ARS 36-787, 788, 789. public health emergency s declared</a:t>
            </a:r>
          </a:p>
          <a:p>
            <a:r>
              <a:rPr lang="en-US" sz="2400" dirty="0"/>
              <a:t>Executive Order 2020-12 Signed March 23. 2020: AKA 1</a:t>
            </a:r>
            <a:r>
              <a:rPr lang="en-US" sz="2400" baseline="30000" dirty="0"/>
              <a:t>st</a:t>
            </a:r>
            <a:r>
              <a:rPr lang="en-US" sz="2400" dirty="0"/>
              <a:t> Stay at Home Order</a:t>
            </a:r>
          </a:p>
          <a:p>
            <a:r>
              <a:rPr lang="en-US" sz="2400" dirty="0"/>
              <a:t>Follow Up Stay at Home Order March 30: Added new restrictions</a:t>
            </a:r>
          </a:p>
          <a:p>
            <a:r>
              <a:rPr lang="en-US" sz="2400" dirty="0"/>
              <a:t>April 29: Stay at Home Order Extended through May 15</a:t>
            </a:r>
          </a:p>
          <a:p>
            <a:r>
              <a:rPr lang="en-US" sz="2400" dirty="0"/>
              <a:t>May 4, EO 2020-34 rapidly ends Stay at Home Order Effective 5/15</a:t>
            </a:r>
          </a:p>
          <a:p>
            <a:r>
              <a:rPr lang="en-US" sz="2400" dirty="0"/>
              <a:t>Compliance with mitigation measures strictly voluntary after May 15</a:t>
            </a:r>
          </a:p>
          <a:p>
            <a:r>
              <a:rPr lang="en-US" sz="2400" dirty="0"/>
              <a:t>Cases rapidly escalate after Memorial Day- No action taken</a:t>
            </a:r>
          </a:p>
          <a:p>
            <a:r>
              <a:rPr lang="en-US" sz="2400" dirty="0"/>
              <a:t>Cities and Counties Prohibited from Imposing Mask Mandates or other mitigation measures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C6CA01-3DC4-4223-AAED-C6034A763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90" y="4882323"/>
            <a:ext cx="379588" cy="3795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E738DC-AB42-4BDE-9A55-9DE210489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06" y="5837669"/>
            <a:ext cx="379587" cy="3795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5F3BF9-EDBC-4599-BB80-C0858F262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38" y="2941583"/>
            <a:ext cx="428095" cy="4280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CDA7E4-78FA-4ADF-9002-6EA955B096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276" y="2129697"/>
            <a:ext cx="426757" cy="4328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C08F69-A363-496D-B632-07B74BD4A1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276" y="3418607"/>
            <a:ext cx="426757" cy="4328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A91056-8F2E-4C4F-9D72-62CF1B6329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276" y="3885275"/>
            <a:ext cx="426757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08733"/>
      </p:ext>
    </p:extLst>
  </p:cSld>
  <p:clrMapOvr>
    <a:masterClrMapping/>
  </p:clrMapOvr>
  <p:transition spd="slow">
    <p:pull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591" y="-90311"/>
            <a:ext cx="9905998" cy="1905000"/>
          </a:xfrm>
        </p:spPr>
        <p:txBody>
          <a:bodyPr/>
          <a:lstStyle/>
          <a:p>
            <a:r>
              <a:rPr lang="en-US" dirty="0"/>
              <a:t>Key Policy Decisions: May/June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298222"/>
            <a:ext cx="10418409" cy="5215467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Cases and hospitalizations rapidly escalate in early June. No action taken.</a:t>
            </a:r>
          </a:p>
          <a:p>
            <a:r>
              <a:rPr lang="en-US" sz="2400" dirty="0"/>
              <a:t>Cities and Counties still prohibited from Imposing Mask Mandates or other Mitigation Measures </a:t>
            </a:r>
          </a:p>
          <a:p>
            <a:r>
              <a:rPr lang="en-US" sz="2400" dirty="0"/>
              <a:t>Late June, Hospitals Fill.  Cases escalate exponentially.</a:t>
            </a:r>
          </a:p>
          <a:p>
            <a:r>
              <a:rPr lang="en-US" sz="2400" dirty="0"/>
              <a:t>Testing improves but w/o increasing analytic capacity (operation catapult)</a:t>
            </a:r>
          </a:p>
          <a:p>
            <a:r>
              <a:rPr lang="en-US" sz="2400" dirty="0"/>
              <a:t>Results in turn-around times of 14 days plus undermine contact tracing</a:t>
            </a:r>
          </a:p>
          <a:p>
            <a:r>
              <a:rPr lang="en-US" sz="2400" dirty="0"/>
              <a:t>Governor lifts prohibition on cities/counties imposing mask mandates (6/17)</a:t>
            </a:r>
          </a:p>
          <a:p>
            <a:r>
              <a:rPr lang="en-US" sz="2400" dirty="0"/>
              <a:t>Many Cities and Counties rapidly impose mask mandates</a:t>
            </a:r>
          </a:p>
          <a:p>
            <a:r>
              <a:rPr lang="en-US" sz="2400" dirty="0"/>
              <a:t>Cities and Counties </a:t>
            </a:r>
            <a:r>
              <a:rPr lang="en-US" sz="2400" b="1" dirty="0"/>
              <a:t>still</a:t>
            </a:r>
            <a:r>
              <a:rPr lang="en-US" sz="2400" dirty="0"/>
              <a:t> prohibited from imposing other mitigation measures</a:t>
            </a:r>
          </a:p>
          <a:p>
            <a:r>
              <a:rPr lang="en-US" sz="2400" dirty="0"/>
              <a:t>As hospitals fill, Governor imposes “Pause on Operation of Bars, Nightclubs. Restaurants become take-out only (June 23)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3BB4F7-07DB-4D43-861B-493B37085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05" y="1931682"/>
            <a:ext cx="388808" cy="3888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B6B7D1-0F13-4EFB-92BF-19038E383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33" y="3214305"/>
            <a:ext cx="390178" cy="384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BEB747-7499-41C2-AA7D-57B2CB32A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33" y="5175697"/>
            <a:ext cx="390178" cy="384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682017-36B2-49C6-97CB-83BF99CF1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233" y="5718706"/>
            <a:ext cx="426757" cy="4328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9EBB63-11C1-4135-8DB7-EF65AB7DD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232" y="4663379"/>
            <a:ext cx="426757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84943"/>
      </p:ext>
    </p:extLst>
  </p:cSld>
  <p:clrMapOvr>
    <a:masterClrMapping/>
  </p:clrMapOvr>
  <p:transition spd="slow">
    <p:pull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35467"/>
            <a:ext cx="9905998" cy="1905000"/>
          </a:xfrm>
        </p:spPr>
        <p:txBody>
          <a:bodyPr/>
          <a:lstStyle/>
          <a:p>
            <a:r>
              <a:rPr lang="en-US" dirty="0"/>
              <a:t>Key Policy Decisions: June/July/August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644" y="1625601"/>
            <a:ext cx="11040533" cy="5016438"/>
          </a:xfrm>
        </p:spPr>
        <p:txBody>
          <a:bodyPr>
            <a:normAutofit/>
          </a:bodyPr>
          <a:lstStyle/>
          <a:p>
            <a:r>
              <a:rPr lang="en-US" sz="2400" dirty="0"/>
              <a:t>Cases and hospitalizations rapidly escalate in early July</a:t>
            </a:r>
          </a:p>
          <a:p>
            <a:r>
              <a:rPr lang="en-US" sz="2400" dirty="0"/>
              <a:t>Arizona becomes national and global hotspot for </a:t>
            </a:r>
            <a:r>
              <a:rPr lang="en-US" sz="2400" dirty="0" err="1"/>
              <a:t>covid</a:t>
            </a:r>
            <a:r>
              <a:rPr lang="en-US" sz="2400" dirty="0"/>
              <a:t> transmission</a:t>
            </a:r>
          </a:p>
          <a:p>
            <a:r>
              <a:rPr lang="en-US" sz="2400" dirty="0"/>
              <a:t>Bars and Nightclubs Stay Closed in July. Restaurants take-out only.</a:t>
            </a:r>
          </a:p>
          <a:p>
            <a:r>
              <a:rPr lang="en-US" sz="2400" dirty="0"/>
              <a:t>Cases and hospitalizations drop significantly. Cases drop more than 75% in 6 weeks through August 6</a:t>
            </a:r>
          </a:p>
          <a:p>
            <a:r>
              <a:rPr lang="en-US" sz="2400" dirty="0"/>
              <a:t>“Pause” is lifted on August 6. Bars, Nightclubs allowed to open with a signed Attestation. Restaurants go in-person dining w/attestation</a:t>
            </a:r>
          </a:p>
          <a:p>
            <a:r>
              <a:rPr lang="en-US" sz="2400" dirty="0"/>
              <a:t>Attestations not enforced. Complaint hotline opens but with little actual enforcement of attestation requirements</a:t>
            </a:r>
          </a:p>
          <a:p>
            <a:r>
              <a:rPr lang="en-US" sz="2400" dirty="0"/>
              <a:t>Testing finally improves with $2M Sonora Quest ‘grant’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ED49B2-BAAB-4BCE-9131-B69C140D7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89" y="4930293"/>
            <a:ext cx="390178" cy="3840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88438A-48B7-4782-B724-1AFD017ED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23" y="2591684"/>
            <a:ext cx="426757" cy="4328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8F7E1B-38EF-419C-8C8E-CDBF96D2C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55" y="4067707"/>
            <a:ext cx="426757" cy="432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908885-B196-4938-B5C9-34C14AB30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23" y="5744106"/>
            <a:ext cx="426757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96260"/>
      </p:ext>
    </p:extLst>
  </p:cSld>
  <p:clrMapOvr>
    <a:masterClrMapping/>
  </p:clrMapOvr>
  <p:transition spd="slow">
    <p:pull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302" y="54972"/>
            <a:ext cx="9905998" cy="1905000"/>
          </a:xfrm>
        </p:spPr>
        <p:txBody>
          <a:bodyPr/>
          <a:lstStyle/>
          <a:p>
            <a:r>
              <a:rPr lang="en-US" dirty="0"/>
              <a:t>Key Policy Decisions: Sept/Oct/Nov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444" y="1546578"/>
            <a:ext cx="10724445" cy="50800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Cases increase (linear) through September</a:t>
            </a:r>
          </a:p>
          <a:p>
            <a:r>
              <a:rPr lang="en-US" sz="2400" dirty="0"/>
              <a:t>Advocates encourage ADHS to establish metrics for when to open schools for Fall semester</a:t>
            </a:r>
          </a:p>
          <a:p>
            <a:r>
              <a:rPr lang="en-US" sz="2400" dirty="0"/>
              <a:t>Executive order requires ADHS to develop school Standards. Good guidance is developed: governing boards decide</a:t>
            </a:r>
          </a:p>
          <a:p>
            <a:r>
              <a:rPr lang="en-US" sz="2400" dirty="0"/>
              <a:t>Business metrics established to drive opening and Operation of bars, restaurants and nightclubs</a:t>
            </a:r>
          </a:p>
          <a:p>
            <a:r>
              <a:rPr lang="en-US" sz="2400" dirty="0"/>
              <a:t>Slow Increase in Cases continues in September and October. Becomes exponential in November</a:t>
            </a:r>
          </a:p>
          <a:p>
            <a:r>
              <a:rPr lang="en-US" sz="2400" dirty="0"/>
              <a:t>Virtually no enforcement of the required mitigation measures occurs in the fall </a:t>
            </a:r>
          </a:p>
          <a:p>
            <a:r>
              <a:rPr lang="en-US" sz="2400" dirty="0"/>
              <a:t>15 enforcement actions among tens of thousands of bars and nightclubs and restaurants!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DD62B6-6140-471D-AE43-F09BB4911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66" y="5393136"/>
            <a:ext cx="390178" cy="3840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9F1D4B-A0B5-4FD2-8146-4218B82BE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34" y="5923715"/>
            <a:ext cx="390178" cy="384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08DD1B-9652-42C4-8C0B-E538A0416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10" y="2911115"/>
            <a:ext cx="426757" cy="432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C6F1D3-774F-425A-8592-B00804B1A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34" y="3733795"/>
            <a:ext cx="426757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55868"/>
      </p:ext>
    </p:extLst>
  </p:cSld>
  <p:clrMapOvr>
    <a:masterClrMapping/>
  </p:clrMapOvr>
  <p:transition spd="slow">
    <p:pull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90312"/>
            <a:ext cx="9905998" cy="1905000"/>
          </a:xfrm>
        </p:spPr>
        <p:txBody>
          <a:bodyPr/>
          <a:lstStyle/>
          <a:p>
            <a:r>
              <a:rPr lang="en-US" dirty="0"/>
              <a:t>Key Policy Decisions: Nov/Dec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089" y="1727200"/>
            <a:ext cx="10223322" cy="4865511"/>
          </a:xfrm>
        </p:spPr>
        <p:txBody>
          <a:bodyPr>
            <a:normAutofit/>
          </a:bodyPr>
          <a:lstStyle/>
          <a:p>
            <a:r>
              <a:rPr lang="en-US" sz="2400" dirty="0"/>
              <a:t>Cases go exponential in November, hospitalizations for COVID increase dramatically</a:t>
            </a:r>
          </a:p>
          <a:p>
            <a:r>
              <a:rPr lang="en-US" sz="2400" dirty="0"/>
              <a:t>Very little enforcement in bars, restaurants, nightclubs (still)</a:t>
            </a:r>
          </a:p>
          <a:p>
            <a:r>
              <a:rPr lang="en-US" sz="2400" dirty="0"/>
              <a:t>Local face covering ordinances mostly in place but hardly enforced</a:t>
            </a:r>
          </a:p>
          <a:p>
            <a:r>
              <a:rPr lang="en-US" sz="2400" dirty="0"/>
              <a:t>Mask mandates remain individual, not business focused</a:t>
            </a:r>
          </a:p>
          <a:p>
            <a:r>
              <a:rPr lang="en-US" sz="2400" dirty="0"/>
              <a:t>Cities counties still prohibited from taking mitigation action </a:t>
            </a:r>
          </a:p>
          <a:p>
            <a:r>
              <a:rPr lang="en-US" sz="2400" dirty="0"/>
              <a:t>CMOs &amp; others urge mitigation measures in bars, nightclubs, restaurants</a:t>
            </a:r>
          </a:p>
          <a:p>
            <a:r>
              <a:rPr lang="en-US" sz="2400" dirty="0"/>
              <a:t>Pleas are ignored by Governor </a:t>
            </a:r>
            <a:r>
              <a:rPr lang="en-US" sz="2400" dirty="0" err="1"/>
              <a:t>Ducey</a:t>
            </a:r>
            <a:r>
              <a:rPr lang="en-US" sz="2400" dirty="0"/>
              <a:t> and Director Christ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54847B-9C1C-4A67-91DC-F5E3148F5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11" y="2911821"/>
            <a:ext cx="390178" cy="3840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A7E185-ECF1-4E40-9C62-81F90C189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11" y="4480522"/>
            <a:ext cx="390178" cy="384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BD73DA-BBE0-478C-91DB-9DF2DBC8B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11" y="5886636"/>
            <a:ext cx="390178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85770"/>
      </p:ext>
    </p:extLst>
  </p:cSld>
  <p:clrMapOvr>
    <a:masterClrMapping/>
  </p:clrMapOvr>
  <p:transition spd="slow">
    <p:pull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1057" y="0"/>
            <a:ext cx="9905998" cy="1905000"/>
          </a:xfrm>
        </p:spPr>
        <p:txBody>
          <a:bodyPr/>
          <a:lstStyle/>
          <a:p>
            <a:r>
              <a:rPr lang="en-US" dirty="0"/>
              <a:t>Key Policy Decisions: Nov/dec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178" y="1557866"/>
            <a:ext cx="10871200" cy="502355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Cases continue exponential growth in December</a:t>
            </a:r>
          </a:p>
          <a:p>
            <a:r>
              <a:rPr lang="en-US" sz="2400" dirty="0"/>
              <a:t>Hospital admissions dominated by COVID patients</a:t>
            </a:r>
          </a:p>
          <a:p>
            <a:r>
              <a:rPr lang="en-US" sz="2400" dirty="0"/>
              <a:t>Non-emergency Procedures Canceled </a:t>
            </a:r>
          </a:p>
          <a:p>
            <a:r>
              <a:rPr lang="en-US" sz="2400" dirty="0"/>
              <a:t>Contingency standards of care implemented</a:t>
            </a:r>
          </a:p>
          <a:p>
            <a:pPr lvl="1"/>
            <a:r>
              <a:rPr lang="en-US" sz="2200" dirty="0"/>
              <a:t>Primary Secondary and Tertiary Triage etc.</a:t>
            </a:r>
          </a:p>
          <a:p>
            <a:r>
              <a:rPr lang="en-US" sz="2400" dirty="0"/>
              <a:t>Continued pleas to intervene ignored</a:t>
            </a:r>
          </a:p>
          <a:p>
            <a:r>
              <a:rPr lang="en-US" sz="2400" dirty="0"/>
              <a:t>Pfizer vaccine given EUA December 14. Doses arrive 2 days later.</a:t>
            </a:r>
          </a:p>
          <a:p>
            <a:r>
              <a:rPr lang="en-US" sz="2400" dirty="0"/>
              <a:t>Category 1a vaccination begins</a:t>
            </a:r>
          </a:p>
          <a:p>
            <a:r>
              <a:rPr lang="en-US" sz="2400" dirty="0" err="1"/>
              <a:t>Moderna</a:t>
            </a:r>
            <a:r>
              <a:rPr lang="en-US" sz="2400" dirty="0"/>
              <a:t> given EUA 12/21</a:t>
            </a:r>
          </a:p>
          <a:p>
            <a:r>
              <a:rPr lang="en-US" sz="2400" dirty="0"/>
              <a:t>Appointment making software defective, greatly slowing appointments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569DEF-65F0-498F-886E-CE303A102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44" y="4069643"/>
            <a:ext cx="390178" cy="3840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6A3717-81E4-4FD5-83A7-48AE4115A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44" y="5997478"/>
            <a:ext cx="390178" cy="384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490384-6A69-4B49-986F-363C31783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65" y="5009174"/>
            <a:ext cx="426757" cy="432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E294E0-FA91-42D2-B5CB-C9FE82C8E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64" y="5503326"/>
            <a:ext cx="426757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34839"/>
      </p:ext>
    </p:extLst>
  </p:cSld>
  <p:clrMapOvr>
    <a:masterClrMapping/>
  </p:clrMapOvr>
  <p:transition spd="slow">
    <p:pull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169" y="0"/>
            <a:ext cx="9905998" cy="1905000"/>
          </a:xfrm>
        </p:spPr>
        <p:txBody>
          <a:bodyPr/>
          <a:lstStyle/>
          <a:p>
            <a:r>
              <a:rPr lang="en-US" dirty="0"/>
              <a:t>Key Policy Decisions: January/February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289" y="1456389"/>
            <a:ext cx="11232444" cy="5158899"/>
          </a:xfrm>
        </p:spPr>
        <p:txBody>
          <a:bodyPr>
            <a:normAutofit/>
          </a:bodyPr>
          <a:lstStyle/>
          <a:p>
            <a:r>
              <a:rPr lang="en-US" sz="2400" dirty="0"/>
              <a:t>No discussion of mitigation in spreading environments is considered</a:t>
            </a:r>
          </a:p>
          <a:p>
            <a:r>
              <a:rPr lang="en-US" sz="2400" dirty="0"/>
              <a:t>Vaccine appointments must go through state website</a:t>
            </a:r>
          </a:p>
          <a:p>
            <a:r>
              <a:rPr lang="en-US" sz="2400" dirty="0"/>
              <a:t>ADHS vaccination appointment website frustrates seniors</a:t>
            </a:r>
          </a:p>
          <a:p>
            <a:r>
              <a:rPr lang="en-US" sz="2400" dirty="0"/>
              <a:t>As AZ lags in vaccine distribution ADHS/Governor partner with BCBSAZ &amp; others to set up ‘State POD’ at Cardinal’s stadium</a:t>
            </a:r>
          </a:p>
          <a:p>
            <a:r>
              <a:rPr lang="en-US" sz="2400" dirty="0"/>
              <a:t>ADHS prioritizes vaccine to supply state site, impeding county vaccine supplies</a:t>
            </a:r>
          </a:p>
          <a:p>
            <a:r>
              <a:rPr lang="en-US" sz="2400" dirty="0"/>
              <a:t>Appointments released in “bolus” bursts, disadvantaging working families</a:t>
            </a:r>
          </a:p>
          <a:p>
            <a:r>
              <a:rPr lang="en-US" sz="2400" dirty="0"/>
              <a:t>Despite calls to make the ADHS appointment fair, changes not made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A6A7A2-9590-48E8-A6EA-F885E5A77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11" y="2119359"/>
            <a:ext cx="390178" cy="3840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06D046-49C4-45E3-9DC6-344DE645F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89" y="2661225"/>
            <a:ext cx="390178" cy="384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9D150A-D6FB-48A3-9B36-2643658A9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78" y="4501695"/>
            <a:ext cx="390178" cy="384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9F24E1-FDF7-445B-8EA6-33FD1910B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00" y="5017530"/>
            <a:ext cx="390178" cy="3840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069580-2F3C-4113-9232-17CD9C0EC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78" y="5559396"/>
            <a:ext cx="377985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82773"/>
      </p:ext>
    </p:extLst>
  </p:cSld>
  <p:clrMapOvr>
    <a:masterClrMapping/>
  </p:clrMapOvr>
  <p:transition spd="slow">
    <p:pull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169" y="0"/>
            <a:ext cx="9905998" cy="1905000"/>
          </a:xfrm>
        </p:spPr>
        <p:txBody>
          <a:bodyPr/>
          <a:lstStyle/>
          <a:p>
            <a:r>
              <a:rPr lang="en-US" dirty="0"/>
              <a:t>Key Policy Decisions: January/February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289" y="1456389"/>
            <a:ext cx="11232444" cy="515889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Journalists &amp; advocates ask for demographic and Zip Code distribution of vaccinations</a:t>
            </a:r>
          </a:p>
          <a:p>
            <a:r>
              <a:rPr lang="en-US" sz="2400" dirty="0"/>
              <a:t>MCDPH releases Zip Code distribution</a:t>
            </a:r>
          </a:p>
          <a:p>
            <a:r>
              <a:rPr lang="en-US" sz="2400" dirty="0"/>
              <a:t>ADHS still has not released zip code distribution maps </a:t>
            </a:r>
            <a:r>
              <a:rPr lang="en-US" sz="2400" dirty="0" err="1"/>
              <a:t>Maps</a:t>
            </a:r>
            <a:r>
              <a:rPr lang="en-US" sz="2400" dirty="0"/>
              <a:t> show clear health disparities in vaccine administration</a:t>
            </a:r>
          </a:p>
          <a:p>
            <a:r>
              <a:rPr lang="en-US" sz="2400" dirty="0"/>
              <a:t>Low-income Zip Codes in 30-40% range (of eligible persons)</a:t>
            </a:r>
          </a:p>
          <a:p>
            <a:r>
              <a:rPr lang="en-US" sz="2400" dirty="0"/>
              <a:t>High-income Zip Codes at or over 100% (of eligible persons)</a:t>
            </a:r>
          </a:p>
          <a:p>
            <a:r>
              <a:rPr lang="en-US" sz="2400" dirty="0"/>
              <a:t>No state interventions planned to improve ADHS appointment website to help low- income families</a:t>
            </a:r>
          </a:p>
          <a:p>
            <a:r>
              <a:rPr lang="en-US" sz="2400" dirty="0"/>
              <a:t>Vaccine supply continues to favor state sites over county allocations</a:t>
            </a:r>
          </a:p>
          <a:p>
            <a:r>
              <a:rPr lang="en-US" sz="2400" dirty="0"/>
              <a:t>Federal pharmacy / FQHC program implemented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0CE136-2E2E-4B68-A1E8-56D3F983D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18" y="4780785"/>
            <a:ext cx="390178" cy="3840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3213A4-D5B5-4A51-9DB3-E7A7CF84C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11" y="2523951"/>
            <a:ext cx="426757" cy="4328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21D877-4987-4162-BEA1-D1F0226FD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48" y="3025615"/>
            <a:ext cx="377985" cy="3779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0DE7DB-F5BA-41FA-8611-AD0768874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03" y="5512091"/>
            <a:ext cx="377985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13578"/>
      </p:ext>
    </p:extLst>
  </p:cSld>
  <p:clrMapOvr>
    <a:masterClrMapping/>
  </p:clrMapOvr>
  <p:transition spd="slow">
    <p:pull dir="r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889</Words>
  <Application>Microsoft Office PowerPoint</Application>
  <PresentationFormat>Widescreen</PresentationFormat>
  <Paragraphs>98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Mesh</vt:lpstr>
      <vt:lpstr>            Key Policy decisions Affecting the COVID-19 Pandemic in Arizona   </vt:lpstr>
      <vt:lpstr>Key Policy Decisions: March/April 2020</vt:lpstr>
      <vt:lpstr>Key Policy Decisions: May/June</vt:lpstr>
      <vt:lpstr>Key Policy Decisions: June/July/August</vt:lpstr>
      <vt:lpstr>Key Policy Decisions: Sept/Oct/Nov</vt:lpstr>
      <vt:lpstr>Key Policy Decisions: Nov/Dec</vt:lpstr>
      <vt:lpstr>Key Policy Decisions: Nov/dec</vt:lpstr>
      <vt:lpstr>Key Policy Decisions: January/February</vt:lpstr>
      <vt:lpstr>Key Policy Decisions: January/February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SARS CoV-2 Vaccines:  where are we &amp; where are we going?</dc:title>
  <dc:creator>will humble</dc:creator>
  <cp:lastModifiedBy>will humble</cp:lastModifiedBy>
  <cp:revision>26</cp:revision>
  <dcterms:created xsi:type="dcterms:W3CDTF">2021-01-10T15:47:24Z</dcterms:created>
  <dcterms:modified xsi:type="dcterms:W3CDTF">2021-02-22T19:34:19Z</dcterms:modified>
</cp:coreProperties>
</file>