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18" r:id="rId4"/>
    <p:sldId id="319" r:id="rId5"/>
    <p:sldId id="292" r:id="rId6"/>
    <p:sldId id="304" r:id="rId7"/>
    <p:sldId id="305" r:id="rId8"/>
    <p:sldId id="315" r:id="rId9"/>
    <p:sldId id="295" r:id="rId10"/>
    <p:sldId id="297" r:id="rId11"/>
    <p:sldId id="298" r:id="rId12"/>
    <p:sldId id="299" r:id="rId13"/>
    <p:sldId id="300" r:id="rId14"/>
    <p:sldId id="310" r:id="rId15"/>
    <p:sldId id="301" r:id="rId16"/>
    <p:sldId id="302" r:id="rId17"/>
    <p:sldId id="303" r:id="rId18"/>
    <p:sldId id="306" r:id="rId19"/>
    <p:sldId id="307" r:id="rId20"/>
    <p:sldId id="308" r:id="rId21"/>
    <p:sldId id="309" r:id="rId22"/>
    <p:sldId id="311" r:id="rId23"/>
    <p:sldId id="317" r:id="rId24"/>
    <p:sldId id="312" r:id="rId25"/>
    <p:sldId id="313" r:id="rId26"/>
    <p:sldId id="316" r:id="rId27"/>
    <p:sldId id="314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118" autoAdjust="0"/>
  </p:normalViewPr>
  <p:slideViewPr>
    <p:cSldViewPr snapToGrid="0">
      <p:cViewPr varScale="1">
        <p:scale>
          <a:sx n="81" d="100"/>
          <a:sy n="81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841D9-7F3E-41B1-8C14-7A432221C99F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BFED1-7727-4F34-94A0-71715167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BFED1-7727-4F34-94A0-71715167B3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1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DD89-E9F7-4A2C-B97B-94019192EEFF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5CA6-72F6-4EEC-A9FA-3316421B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4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DD89-E9F7-4A2C-B97B-94019192EEFF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5CA6-72F6-4EEC-A9FA-3316421B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DD89-E9F7-4A2C-B97B-94019192EEFF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5CA6-72F6-4EEC-A9FA-3316421B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3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DD89-E9F7-4A2C-B97B-94019192EEFF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5CA6-72F6-4EEC-A9FA-3316421B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DD89-E9F7-4A2C-B97B-94019192EEFF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5CA6-72F6-4EEC-A9FA-3316421B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3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DD89-E9F7-4A2C-B97B-94019192EEFF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5CA6-72F6-4EEC-A9FA-3316421B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4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DD89-E9F7-4A2C-B97B-94019192EEFF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5CA6-72F6-4EEC-A9FA-3316421B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7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DD89-E9F7-4A2C-B97B-94019192EEFF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5CA6-72F6-4EEC-A9FA-3316421B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6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DD89-E9F7-4A2C-B97B-94019192EEFF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5CA6-72F6-4EEC-A9FA-3316421B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DD89-E9F7-4A2C-B97B-94019192EEFF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5CA6-72F6-4EEC-A9FA-3316421B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4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DD89-E9F7-4A2C-B97B-94019192EEFF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5CA6-72F6-4EEC-A9FA-3316421B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5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DD89-E9F7-4A2C-B97B-94019192EEFF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05CA6-72F6-4EEC-A9FA-3316421B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ph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zpha.wildapricot.org/EmailTracker/LinkTracker.ashx?linkAndRecipientCode=ubxvdxxrYE27G63PNx2dGqlGvDzmEgksVHgDmze0bk%2fZsACYVS2blHW56m7aaS%2fY8phRko%2bJ%2b3z%2feAHT8vaiZ%2bdNg1GOzNK8qZWdUtDsMMU%3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zpha.wildapricot.org/EmailTracker/LinkTracker.ashx?linkAndRecipientCode=LVPH9bWPyr3oQLClcN9TcYoen1bziKBODRmdPlO3oNOsg8EdkJjnGbbmPULm4OR4rNkHINrQZo0HkzmAn75UmZSVuU%2feBsqX7k49weBOPDU%3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azpha.wildapricot.org/EmailTracker/LinkTracker.ashx?linkAndRecipientCode=dzGsglr87iJxWitY8hrx5fNln7YFLKpNNURXufFYzuwQmzKzV6sukCK79v7MIbfhmtvLe0gUCzkU26QrNp%2bOIabCh1E5Zu%2fUZV9gPMptF4U%3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zpha.wildapricot.org/EmailTracker/LinkTracker.ashx?linkAndRecipientCode=iNIi%2fyqrRhxRvx73GNODV7vD9qHBVgskmIWRTwll%2btVPxZIeCTt1yPoSvQPAWQnvZtJyFfh5b441v5icJ4pc8vOFTS5wPvK%2bLSoPdoL1zG8%3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pps.azleg.gov/BillStatus/BillOverview/7199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apps.azleg.gov/BillStatus/BillOverview/7214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azpha.wildapricot.org/EmailTracker/LinkTracker.ashx?linkAndRecipientCode=txfuG7hzH2EPKAUW%2ff9ly1zz3kueAjgKFIg3WyVeDNMjnI7QMQyvi%2ftZtMnXmSyChGZozD2Be3N6UcE4ZwIbMpt4JHePKOqCzKb1W9gzQBg%3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apps.azleg.gov/BillStatus/BillOverview/7128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azpha.wildapricot.org/EmailTracker/LinkTracker.ashx?linkAndRecipientCode=t2S%2bYCW52onmOTn8TT791lZbNOgeyhY6YtYiVQITNnjUIGeW3FgSVE%2fX0sn0rcy5cChjSGSqRwuY2jpN75Z1fXx%2fyirPVcs8DVGHIvaTi10%3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pps.azleg.gov/BillStatus/BillOverview/7124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zpha.wildapricot.org/EmailTracker/LinkTracker.ashx?linkAndRecipientCode=tFh9EOT0kCVXD3UjwZCqCyI86g872%2f38yuoNB9vEY9oV%2bh9qRonyLfiFEfsFRCt7ejJUWoiDrmTCH7A5%2fmRzaUlz0UlswNI7JEp%2b1FxYJ6Q%3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azleg.gov/BillStatus/BillOverview/71991" TargetMode="External"/><Relationship Id="rId5" Type="http://schemas.openxmlformats.org/officeDocument/2006/relationships/hyperlink" Target="https://apps.azleg.gov/BillStatus/BillOverview/71731" TargetMode="Externa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pps.azleg.gov/BillStatus/BillOverview/7204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azpha.wildapricot.org/EmailTracker/LinkTracker.ashx?linkAndRecipientCode=cVyi5xhstHC29V4%2fXNWSMfpertznNuhF2pz9SNErO83ShsYALFfHpbEhooIglSRdnXnlPk%2b3AqfTinKeC6yFOBrw%2bx%2bO0hBXy5ccobfqFZo%3d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azpha.wildapricot.org/EmailTracker/LinkTracker.ashx?linkAndRecipientCode=d6OznX21rjpMgFHeCrOGK%2fPoGyU%2fB7RnOGWayxtmxASps3imWvKMC%2fhzCAiGKMgclbI0jx7iNGWZZ%2bDA%2bxkievXB0eHGT0yOuG299DnY%2bfI%3d" TargetMode="External"/><Relationship Id="rId13" Type="http://schemas.openxmlformats.org/officeDocument/2006/relationships/hyperlink" Target="http://azpha.wildapricot.org/EmailTracker/LinkTracker.ashx?linkAndRecipientCode=2t5scGHfT7U%2fTwTLoTfppCS%2buAJjDwju8D1j6wyS%2bLQ6YcIAuSKMhvwc5R%2fhc7Ffz85xOZPwJ3ewNwkfPw60chzWxboE35frvvIqKtBXwxM%3d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://azpha.wildapricot.org/EmailTracker/LinkTracker.ashx?linkAndRecipientCode=hb8ATMYYSDFrNU%2fJzxBCF3HQAbwiHru7gMdm5wTRw9NrBj4f8mbxuOxF0pIz0X8%2fZz60SH6aTmtIaB8qil2IELQzbMzF2c6lzfbGeJCWRdk%3d" TargetMode="External"/><Relationship Id="rId12" Type="http://schemas.openxmlformats.org/officeDocument/2006/relationships/hyperlink" Target="http://azpha.wildapricot.org/EmailTracker/LinkTracker.ashx?linkAndRecipientCode=RbpNVP3MwJ0j9X%2f81fcjQSa6kIFK03e80BDDxdIRQq%2blZl%2bZ6%2fj6DCouey0x3sEkFpd%2bfTWMAzuT9JPv%2fcX9ggG9gpn%2bDViI9NToL5x2UcQ%3d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zpha.wildapricot.org/EmailTracker/LinkTracker.ashx?linkAndRecipientCode=DCgFhKBxFSOgDFsZZ5CLQHYMpOzkS8D%2f7jFK1Kvx9nQjZtxmS66ilo85l7nZjbIlukFsBJK4xpgZvWwG5jo1I6KIXLI6G%2fPD%2bOaM8QCqJXw%3d" TargetMode="External"/><Relationship Id="rId11" Type="http://schemas.openxmlformats.org/officeDocument/2006/relationships/hyperlink" Target="http://azpha.wildapricot.org/EmailTracker/LinkTracker.ashx?linkAndRecipientCode=Om74l9iNmgv1TaqY3eGvMBAaTlu5DQx6IBIp2UthlnE%2ftScn%2fbb7sikKHu84DOeT%2b2oro0Vy7P4vmTggg3R4P6c%2bsFFdLVMP1MBQBFq1wMM%3d" TargetMode="External"/><Relationship Id="rId5" Type="http://schemas.openxmlformats.org/officeDocument/2006/relationships/hyperlink" Target="http://azpha.wildapricot.org/EmailTracker/LinkTracker.ashx?linkAndRecipientCode=trGVFAfHVTi3zPM2ESSM8a%2flI2MyC%2b63SeNlepU%2fKL6cfjRPz6NqInkmnV%2fp2t5J9hhgkMF493tb2nozwxFVRIo1NGd4ge%2fJc%2bdV07Cr9bQ%3d" TargetMode="External"/><Relationship Id="rId15" Type="http://schemas.openxmlformats.org/officeDocument/2006/relationships/hyperlink" Target="http://azpha.wildapricot.org/EmailTracker/LinkTracker.ashx?linkAndRecipientCode=yxUpgMOl3UqO9Dl7xF0%2fX7ZAYtPglKIAw%2feWZSCUm4CAVfMSus0gto1ftkGugRFbDVS1DryMWb%2bp8%2f1rEfU%2fdK2mklxnH3Ml4k0Fra4kSYk%3d" TargetMode="External"/><Relationship Id="rId10" Type="http://schemas.openxmlformats.org/officeDocument/2006/relationships/hyperlink" Target="http://azpha.wildapricot.org/EmailTracker/LinkTracker.ashx?linkAndRecipientCode=Wiuj%2f89UitqMxPtm2QxPgYrj17lULDAiPCNKVyX%2fjxm3OZ6DTvNgN56yiXHxiyWYDqbzJZgT22aDgqDlobsabGZ%2b6sl%2b%2bMSq7TAiolhGl30%3d" TargetMode="External"/><Relationship Id="rId4" Type="http://schemas.openxmlformats.org/officeDocument/2006/relationships/hyperlink" Target="https://apps.azleg.gov/BillStatus/BillOverview" TargetMode="External"/><Relationship Id="rId9" Type="http://schemas.openxmlformats.org/officeDocument/2006/relationships/hyperlink" Target="https://www.azleg.gov/legtext/54leg/1R/bills/SB1219P.pdf" TargetMode="External"/><Relationship Id="rId14" Type="http://schemas.openxmlformats.org/officeDocument/2006/relationships/hyperlink" Target="http://azpha.wildapricot.org/EmailTracker/LinkTracker.ashx?linkAndRecipientCode=nrlnZr%2bAlPLVOHFI33agLLBzTUOjs2PGrzgIhdRTC6%2fRykE8Yo3%2fYBjPz4F6Fkp7%2bWKoGyfUvbb3%2bUUqyKb34vQ0PDvGOQTOTNOkUM7OUnU%3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apps.azleg.gov/BillStatus/BillOverview/71614%202472" TargetMode="External"/><Relationship Id="rId4" Type="http://schemas.openxmlformats.org/officeDocument/2006/relationships/hyperlink" Target="https://apps.azleg.gov/BillStatus/BillOverview/7160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zpha.wildapricot.org/EmailTracker/LinkTracker.ashx?linkAndRecipientCode=cVyi5xhstHC29V4%2fXNWSMfpertznNuhF2pz9SNErO83ShsYALFfHpbEhooIglSRdnXnlPk%2b3AqfTinKeC6yFOBrw%2bx%2bO0hBXy5ccobfqFZo%3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zpha.wildapricot.org/EmailTracker/LinkTracker.ashx?linkAndRecipientCode=3kCHD0yru3YsQoy7fPZFUU%2fftEs5Rr5%2fcDNr9eN5M879s359WMypmSC1%2fe8pqGyrkI6%2fHcqySigH3zjwAXIjspyHXSc9DPTkiLKwOoK%2boNs%3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ph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zpha.wildapricot.org/EmailTracker/LinkTracker.ashx?linkAndRecipientCode=g2ysrfbWpWPwJs%2b5Kt1aA1%2f%2fDt9uvJYg2o7eTFEhFvKpZlNLaWgxlJuSUtj0rBO1dezzOR1tUS1vowmyKU761uC3uBCezdR0lJ33Yy7OgY8%3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zpha.wildapricot.org/EmailTracker/LinkTracker.ashx?linkAndRecipientCode=nQy%2buaxSMv5OuJ9Lg5Dou4NtcT3IIvf59ZAYpgV0eFeqnRCtGcGJlughH5kIVYpdIaEPHG%2bcjE340BQkBTd9JoadWB2fSPX0bro9hziYzBU%3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zpha.wildapricot.org/EmailTracker/LinkTracker.ashx?linkAndRecipientCode=ubxvdxxrYE27G63PNx2dGqlGvDzmEgksVHgDmze0bk%2fZsACYVS2blHW56m7aaS%2fY8phRko%2bJ%2b3z%2feAHT8vaiZ%2bdNg1GOzNK8qZWdUtDsMMU%3d" TargetMode="External"/><Relationship Id="rId4" Type="http://schemas.openxmlformats.org/officeDocument/2006/relationships/hyperlink" Target="http://azpha.wildapricot.org/EmailTracker/LinkTracker.ashx?linkAndRecipientCode=LVPH9bWPyr3oQLClcN9TcYoen1bziKBODRmdPlO3oNOsg8EdkJjnGbbmPULm4OR4rNkHINrQZo0HkzmAn75UmZSVuU%2feBsqX7k49weBOPDU%3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azpha.wildapricot.org/EmailTracker/LinkTracker.ashx?linkAndRecipientCode=dzGsglr87iJxWitY8hrx5fNln7YFLKpNNURXufFYzuwQmzKzV6sukCK79v7MIbfhmtvLe0gUCzkU26QrNp%2bOIabCh1E5Zu%2fUZV9gPMptF4U%3d" TargetMode="External"/><Relationship Id="rId7" Type="http://schemas.openxmlformats.org/officeDocument/2006/relationships/hyperlink" Target="https://apps.azleg.gov/BillStatus/BillOverview/7128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zpha.wildapricot.org/EmailTracker/LinkTracker.ashx?linkAndRecipientCode=txfuG7hzH2EPKAUW%2ff9ly1zz3kueAjgKFIg3WyVeDNMjnI7QMQyvi%2ftZtMnXmSyChGZozD2Be3N6UcE4ZwIbMpt4JHePKOqCzKb1W9gzQBg%3d" TargetMode="External"/><Relationship Id="rId5" Type="http://schemas.openxmlformats.org/officeDocument/2006/relationships/hyperlink" Target="https://apps.azleg.gov/BillStatus/BillOverview/72146" TargetMode="External"/><Relationship Id="rId4" Type="http://schemas.openxmlformats.org/officeDocument/2006/relationships/hyperlink" Target="http://azpha.wildapricot.org/EmailTracker/LinkTracker.ashx?linkAndRecipientCode=iNIi%2fyqrRhxRvx73GNODV7vD9qHBVgskmIWRTwll%2btVPxZIeCTt1yPoSvQPAWQnvZtJyFfh5b441v5icJ4pc8vOFTS5wPvK%2bLSoPdoL1zG8%3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zpha.wildapricot.org/EmailTracker/LinkTracker.ashx?linkAndRecipientCode=g2ysrfbWpWPwJs%2b5Kt1aA1%2f%2fDt9uvJYg2o7eTFEhFvKpZlNLaWgxlJuSUtj0rBO1dezzOR1tUS1vowmyKU761uC3uBCezdR0lJ33Yy7OgY8%3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apps.azleg.gov/BillStatus/BillOverview/717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Arizona’s 2019 Legislative Session Wrap: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3779" y="571408"/>
            <a:ext cx="6082110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</a:rPr>
              <a:t>Public Health Wins, Losses &amp; Missed Opportunities (but Mostly Wins)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June 1, 2019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</a:rPr>
              <a:t>Will Humble, MPH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Executive Director, 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Arizona Public Health Association</a:t>
            </a:r>
          </a:p>
          <a:p>
            <a:pPr algn="l"/>
            <a:r>
              <a:rPr lang="en-US" dirty="0">
                <a:solidFill>
                  <a:srgbClr val="000000"/>
                </a:solidFill>
                <a:hlinkClick r:id="rId3"/>
              </a:rPr>
              <a:t>www.azpha.org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668" y="5802042"/>
            <a:ext cx="1492332" cy="10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3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973" y="62403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Public Health Win: Injury Prevention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7E30A-040E-4625-95BB-C11F013BC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258" r="27238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9259" y="1140911"/>
            <a:ext cx="7353939" cy="55919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hlinkClick r:id="rId4"/>
              </a:rPr>
              <a:t>HB 2488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rgbClr val="000000"/>
                </a:solidFill>
              </a:rPr>
              <a:t>Veteran Suicide Annual Report</a:t>
            </a:r>
          </a:p>
          <a:p>
            <a:endParaRPr lang="en-US" sz="2600" dirty="0">
              <a:solidFill>
                <a:srgbClr val="000000"/>
              </a:solidFill>
            </a:endParaRP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Requires ADHS (starting this year) to complete an annual report on veteran suicides in Arizona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The report will create the surveillance and data linkages to inform suicide prevention strategies based upon risk factors that correlate to suicide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The report will analyze patterns of drugs, or combinations of drugs, that were used by Arizona's resident veterans when drug poisoning was the mechanism of suicide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4730" y="335638"/>
            <a:ext cx="951913" cy="6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52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973" y="31792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Public Health Win: Injury Prevention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erson sitting in a chair&#10;&#10;Description automatically generated">
            <a:extLst>
              <a:ext uri="{FF2B5EF4-FFF2-40B4-BE49-F238E27FC236}">
                <a16:creationId xmlns:a16="http://schemas.microsoft.com/office/drawing/2014/main" id="{BD9923E7-C238-4ECD-930B-183D03CE1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r="9200" b="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371" y="1250174"/>
            <a:ext cx="7164610" cy="540096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hlinkClick r:id="rId4"/>
              </a:rPr>
              <a:t> SB 1468</a:t>
            </a:r>
            <a:r>
              <a:rPr lang="en-US" sz="2600" b="1" dirty="0">
                <a:solidFill>
                  <a:srgbClr val="000000"/>
                </a:solidFill>
              </a:rPr>
              <a:t> Suicide Prevention Training</a:t>
            </a:r>
            <a:endParaRPr lang="en-US" sz="2600" dirty="0">
              <a:solidFill>
                <a:srgbClr val="000000"/>
              </a:solidFill>
            </a:endParaRP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Requires public schools and Arizona teacher training programs to include suicide prevention training in their continuing education curricula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Requires AHCCCS to make suicide training available (some evidence- based tools curricula already exist)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Starts in the 2020 school year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Applies to grades 6 to 12 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Specifies evidenced-based training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5024" y="352066"/>
            <a:ext cx="1092590" cy="77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0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012" y="70003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Public Health Win:  Licensure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29416-E015-448E-8732-B9231BCAF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6051" r="20445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809" y="1664060"/>
            <a:ext cx="6893169" cy="51239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hlinkClick r:id="rId4"/>
              </a:rPr>
              <a:t>SB 1247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Residential Care Institutions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Requires more robust staffing background checks for facilities that provide services for children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Removes the “deemed status” designation for child residential behavioral health facilities   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Under the old law, facilities in this category (e.g. Southwest Key) can be accredited by a 3</a:t>
            </a:r>
            <a:r>
              <a:rPr lang="en-US" baseline="30000" dirty="0">
                <a:solidFill>
                  <a:srgbClr val="000000"/>
                </a:solidFill>
              </a:rPr>
              <a:t>rd</a:t>
            </a:r>
            <a:r>
              <a:rPr lang="en-US" dirty="0">
                <a:solidFill>
                  <a:srgbClr val="000000"/>
                </a:solidFill>
              </a:rPr>
              <a:t> party (e.g. Council on Accreditation) and avoid annual surprise inspections by the ADHS 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New law provides more oversight to ensure background checks and that facilities are compliant with state regulations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F7522E-2BF4-450F-AB8C-BDC300052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6647" y="171653"/>
            <a:ext cx="1041715" cy="73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7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012" y="70003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Public Health Win: Licensure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0E760-12AB-49C1-9B67-125438464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3747" r="12512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438" y="907231"/>
            <a:ext cx="6902528" cy="57785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hlinkClick r:id="rId4"/>
              </a:rPr>
              <a:t>SB 1211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Intermediate Care Facilities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Closes a licensing loophole by requiring more robust staffing background checks for facilities that provide services to people with disabilities at intermediate care facilities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These facilities will now require a license to operate from the Arizona Department of Health Services beginning on January 1, 2020 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Under current law these facilities (Hacienda de los Angeles and similar facilities run by the ADES were exempt from state licensing requirements)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124" y="203805"/>
            <a:ext cx="994116" cy="7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03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041" y="11593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Public Health Win: Vital Records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EA874-677D-4C2F-AAD9-52D8EA8E9D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474" r="33228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464" y="2217447"/>
            <a:ext cx="6471137" cy="43377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hlinkClick r:id="rId4"/>
              </a:rPr>
              <a:t>SB 1245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Vital Records- Death Certificates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This bill will make it clear that both state and county Registrars can provide certified copies of death certificates to licensed funeral home directors upon request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There’s been some confusion about this authority and this bill will clear that up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763" y="161777"/>
            <a:ext cx="1254825" cy="8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7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235" y="0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Public Health Win: Licensure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6ACC2-55BB-4DF0-8BF2-576582DC9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0840" r="17296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861" y="1840675"/>
            <a:ext cx="6664594" cy="465604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  <a:hlinkClick r:id="rId4"/>
              </a:rPr>
              <a:t>HB 1494</a:t>
            </a:r>
            <a:r>
              <a:rPr lang="en-US" sz="3200" b="1" dirty="0">
                <a:solidFill>
                  <a:srgbClr val="000000"/>
                </a:solidFill>
              </a:rPr>
              <a:t> Medical Marijuana Testing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Requires medical marijuana dispensaries to test their product for potency and contaminants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Will also require the ADHS to develop testing standards and laboratory certification criteria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Improves ADHS’ dispensary enforcement authority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MM data can now be used for research purposes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MM Cards valid for 2 years (effectively cuts card fees in half) 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921626-4B14-40BF-A2EC-A4020EC7D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5610" y="206566"/>
            <a:ext cx="993734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5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438" y="28945"/>
            <a:ext cx="4977976" cy="1454051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000000"/>
                </a:solidFill>
              </a:rPr>
              <a:t>Public Health Win: Maternal &amp; Child Health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C26ACDE5-FFB4-40CB-9242-BEB08E366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1852306"/>
            <a:ext cx="3661831" cy="31735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7244" y="1711628"/>
            <a:ext cx="6762212" cy="50383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hlinkClick r:id="rId4"/>
              </a:rPr>
              <a:t>SB 1040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Maternal Mortality Report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Establishes an ADHS Advisory Committee on Maternal Fatalities and Morbidity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Committee objectives are to develop a report with recommendations to improve maternal health birth outcomes by December 31, 2019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State Budget included $1M for Rural Prenatal Equipment</a:t>
            </a:r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901A8-789E-4462-B813-ABF54C2DB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8130" y="235316"/>
            <a:ext cx="1028182" cy="72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43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973" y="-8607"/>
            <a:ext cx="4977976" cy="1454051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000000"/>
                </a:solidFill>
              </a:rPr>
              <a:t>Public Health Win: Maternal &amp; Child Health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A3D78-CB8C-43A8-8FFF-F8FDAEFB5D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4458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261" y="1454051"/>
            <a:ext cx="7043205" cy="52634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hlinkClick r:id="rId4"/>
              </a:rPr>
              <a:t>SB 1456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Vision Screening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Requires schools to provide vision screening services to students in grades prescribed by future ADHS rules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Applies to kids being considered for special education services, and students who are not reading at grade level by the third grade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Appropriates $100,000 from the state General Fund to the ADHS for tracking and follow 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92303-EEFC-48A6-B7F7-E2BAD6E06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7461" y="186159"/>
            <a:ext cx="1021172" cy="72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6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255" y="0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Missed Opportunity: Oral Health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F3A853-B751-41B0-A75D-6E6595A869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1965" r="9276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728" y="1698185"/>
            <a:ext cx="6696222" cy="50121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hlinkClick r:id="rId4"/>
              </a:rPr>
              <a:t>SB 1088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Dental Care During Pregnancy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Would have expanded AHCCCS covered services to include preventative dental coverage during pregnancy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Good oral health improves birth outcomes including reducing pre-term birth while also preventing the transmission of caries from mom to infant after birth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Periodontal disease costs the state $29M in the first year from low birth weight births because of periodontal disease compared with only $2.6M for a similar number of non pre-term birth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8CD4F3-918C-4E92-B71B-D48373B1B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914" y="262668"/>
            <a:ext cx="912821" cy="6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576" y="95900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Missed Opportunity: Injury Prevention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9866E-416C-4F7E-A3CE-931DF5B7E9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154" r="27268" b="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955" y="2143193"/>
            <a:ext cx="7131244" cy="41215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hlinkClick r:id="rId4"/>
              </a:rPr>
              <a:t>HB 2718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Syringe Services Programs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This bill would have decriminalized syringe access programs, currently a class 6 felony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To qualify, programs would have needed to list their services including disposal of used needles, injection supplies, and access to kits that contain an opioid antagonist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We’ll try again next year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3242" y="187388"/>
            <a:ext cx="1017318" cy="71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8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0574" y="389468"/>
            <a:ext cx="4977976" cy="145405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0000"/>
                </a:solidFill>
              </a:rPr>
              <a:t>Learning Objectives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5FC82-363E-4D56-837A-069B47CB0B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517" r="14107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286" y="1454050"/>
            <a:ext cx="5768491" cy="5228103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Be able to describe 3 bills that passed and were signed during the 2019 Legislative Session that </a:t>
            </a:r>
            <a:r>
              <a:rPr lang="en-US" sz="2400" u="sng" dirty="0">
                <a:solidFill>
                  <a:srgbClr val="000000"/>
                </a:solidFill>
              </a:rPr>
              <a:t>will be good</a:t>
            </a:r>
            <a:r>
              <a:rPr lang="en-US" sz="2400" dirty="0">
                <a:solidFill>
                  <a:srgbClr val="000000"/>
                </a:solidFill>
              </a:rPr>
              <a:t> for public health in Arizona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Be able to describe 3 bills that were heard but didn’t pass that </a:t>
            </a:r>
            <a:r>
              <a:rPr lang="en-US" sz="2400" u="sng" dirty="0">
                <a:solidFill>
                  <a:srgbClr val="000000"/>
                </a:solidFill>
              </a:rPr>
              <a:t>would have been good</a:t>
            </a:r>
            <a:r>
              <a:rPr lang="en-US" sz="2400" dirty="0">
                <a:solidFill>
                  <a:srgbClr val="000000"/>
                </a:solidFill>
              </a:rPr>
              <a:t> for public health in Arizona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Be able to identify 3 bills that were heard and failed </a:t>
            </a:r>
            <a:r>
              <a:rPr lang="en-US" sz="2400" u="sng" dirty="0">
                <a:solidFill>
                  <a:srgbClr val="000000"/>
                </a:solidFill>
              </a:rPr>
              <a:t>that would have been bad</a:t>
            </a:r>
            <a:r>
              <a:rPr lang="en-US" sz="2400" dirty="0">
                <a:solidFill>
                  <a:srgbClr val="000000"/>
                </a:solidFill>
              </a:rPr>
              <a:t> for public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044" y="5844056"/>
            <a:ext cx="1432956" cy="10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0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576" y="43506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Missed Opportunity: Access to Care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7344B3-5D2E-4E49-8D9A-870AD52FE6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8107" r="18359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714" y="1541063"/>
            <a:ext cx="7029266" cy="47996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hlinkClick r:id="rId4"/>
              </a:rPr>
              <a:t>SB 1354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Graduate Medical Education &amp; Loan Repayment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The final budget did make some investments that were included in this bill, but not all  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This bill would have done a great deal both in the short-term by substantially boosting the primary care loan repayment program and really enhancing graduate medical education residencies over the coming years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Residency location is critical as it influences where practitioners ultimately practice</a:t>
            </a:r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741" y="173943"/>
            <a:ext cx="1036319" cy="7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28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576" y="88931"/>
            <a:ext cx="4977976" cy="1454051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000000"/>
                </a:solidFill>
              </a:rPr>
              <a:t>Missed Opportunity: Native American Health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E309C-582F-4140-A2EE-15E24BA0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0422" r="7921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7677" y="2630720"/>
            <a:ext cx="7191542" cy="40232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hlinkClick r:id="rId5"/>
              </a:rPr>
              <a:t>SB 1174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Tribal Area Health Education Center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Bill would have added an Area Health Education Center specifically for Native Americans  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hlinkClick r:id="rId6"/>
              </a:rPr>
              <a:t>SB 1355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Native American Dental Care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This bill would have required AHCCCS to seek federal authorization to reimburse the Indian Health Services and tribal facilities to cover the cost of adult dental services</a:t>
            </a:r>
          </a:p>
          <a:p>
            <a:endParaRPr lang="en-US" sz="17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4670" y="203982"/>
            <a:ext cx="1254825" cy="8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7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929" y="95900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Missed Opportunity: Physical Activity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B8DBC86-B33F-4EDD-813A-C38674B76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7242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438" y="2061265"/>
            <a:ext cx="7272892" cy="443752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hlinkClick r:id="rId4"/>
              </a:rPr>
              <a:t>SB1399</a:t>
            </a:r>
            <a:r>
              <a:rPr lang="en-US" sz="2400" b="1" dirty="0">
                <a:solidFill>
                  <a:srgbClr val="000000"/>
                </a:solidFill>
              </a:rPr>
              <a:t>  School Health Pilot Program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Would have charged the ADE with conducting a 3-year physical and health education professional development pilot program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Would have improved the ability of physical and health educators in this state to provide high quality physical and health education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Goal was to improve student health and reducing Arizona health care cost containment 10 system and other health-related costs</a:t>
            </a: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4194" y="290945"/>
            <a:ext cx="1110017" cy="7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1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037" y="70003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Missed Opportunity: Vaping Control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close up of a person with smoke coming out of it&#10;&#10;Description automatically generated">
            <a:extLst>
              <a:ext uri="{FF2B5EF4-FFF2-40B4-BE49-F238E27FC236}">
                <a16:creationId xmlns:a16="http://schemas.microsoft.com/office/drawing/2014/main" id="{7D7ECE77-0BAF-45EE-B8CD-769C6EEB0E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 r="17035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6891" y="1654013"/>
            <a:ext cx="7015089" cy="485366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hlinkClick r:id="rId4"/>
              </a:rPr>
              <a:t>HB 2357</a:t>
            </a:r>
            <a:r>
              <a:rPr lang="en-US" sz="2400" b="1" dirty="0">
                <a:solidFill>
                  <a:srgbClr val="000000"/>
                </a:solidFill>
              </a:rPr>
              <a:t> Electronic Cigarettes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Would have classified vaping products in the same category as tobacco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Vape pens would be subject to the same laws and rules that govern sales and use (e.g. vaping would be covered under the Smoke Free Arizona Act)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Would have allowed cities and towns to impose their own stricter regulations.   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Would have kept the sale age at 18 (rather than 21 which would be ideal) but it would still allow communities to adopt and keep their own ordinances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40D4F-9B50-41AD-98D6-B3B9DF855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5808" y="350322"/>
            <a:ext cx="1017414" cy="7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9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037" y="-105398"/>
            <a:ext cx="4977976" cy="1454051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000000"/>
                </a:solidFill>
              </a:rPr>
              <a:t>Other Missed Opportunities: Bills that Sadly Weren’t Heard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938BE-B7F8-440A-AF7E-8A7C3EA54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1889" r="21023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876" y="1348653"/>
            <a:ext cx="7027439" cy="550934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hlinkClick r:id="rId4"/>
              </a:rPr>
              <a:t>SB 1363</a:t>
            </a:r>
            <a:r>
              <a:rPr lang="en-US" sz="2000" dirty="0">
                <a:solidFill>
                  <a:srgbClr val="000000"/>
                </a:solidFill>
              </a:rPr>
              <a:t> Tobacco Product Sales (Tobacco 21) (Carter)</a:t>
            </a:r>
          </a:p>
          <a:p>
            <a:r>
              <a:rPr lang="en-US" sz="2000" dirty="0">
                <a:solidFill>
                  <a:srgbClr val="000000"/>
                </a:solidFill>
                <a:hlinkClick r:id="rId5"/>
              </a:rPr>
              <a:t>HB 2162</a:t>
            </a:r>
            <a:r>
              <a:rPr lang="en-US" sz="2000" dirty="0">
                <a:solidFill>
                  <a:srgbClr val="000000"/>
                </a:solidFill>
              </a:rPr>
              <a:t> Vaccine Personal Exemptions (Hernandez)</a:t>
            </a:r>
          </a:p>
          <a:p>
            <a:r>
              <a:rPr lang="en-US" sz="2000" dirty="0">
                <a:solidFill>
                  <a:srgbClr val="000000"/>
                </a:solidFill>
                <a:hlinkClick r:id="rId6"/>
              </a:rPr>
              <a:t>HB 2352</a:t>
            </a:r>
            <a:r>
              <a:rPr lang="en-US" sz="2000" dirty="0">
                <a:solidFill>
                  <a:srgbClr val="000000"/>
                </a:solidFill>
              </a:rPr>
              <a:t> School Nurse and Immunization Postings (Butler)</a:t>
            </a:r>
          </a:p>
          <a:p>
            <a:r>
              <a:rPr lang="en-US" sz="2000" dirty="0">
                <a:solidFill>
                  <a:srgbClr val="000000"/>
                </a:solidFill>
                <a:hlinkClick r:id="rId7"/>
              </a:rPr>
              <a:t>HB 2172</a:t>
            </a:r>
            <a:r>
              <a:rPr lang="en-US" sz="2000" dirty="0">
                <a:solidFill>
                  <a:srgbClr val="000000"/>
                </a:solidFill>
              </a:rPr>
              <a:t> Rear Facing Car Seats (Bolding)</a:t>
            </a:r>
          </a:p>
          <a:p>
            <a:r>
              <a:rPr lang="en-US" sz="2000" dirty="0">
                <a:solidFill>
                  <a:srgbClr val="000000"/>
                </a:solidFill>
                <a:hlinkClick r:id="rId8"/>
              </a:rPr>
              <a:t>HB 2246</a:t>
            </a:r>
            <a:r>
              <a:rPr lang="en-US" sz="2000" dirty="0">
                <a:solidFill>
                  <a:srgbClr val="000000"/>
                </a:solidFill>
              </a:rPr>
              <a:t> Motorcycle Helmets (Friese)</a:t>
            </a:r>
          </a:p>
          <a:p>
            <a:r>
              <a:rPr lang="en-US" sz="2000" dirty="0">
                <a:solidFill>
                  <a:srgbClr val="000000"/>
                </a:solidFill>
                <a:hlinkClick r:id="rId9"/>
              </a:rPr>
              <a:t>SB 1219</a:t>
            </a:r>
            <a:r>
              <a:rPr lang="en-US" sz="2000" dirty="0">
                <a:solidFill>
                  <a:srgbClr val="000000"/>
                </a:solidFill>
              </a:rPr>
              <a:t>  Domestic Violence Offenses &amp; Firearm Transfer</a:t>
            </a:r>
          </a:p>
          <a:p>
            <a:r>
              <a:rPr lang="en-US" sz="2000" dirty="0">
                <a:solidFill>
                  <a:srgbClr val="000000"/>
                </a:solidFill>
                <a:hlinkClick r:id="rId10"/>
              </a:rPr>
              <a:t>HB 2247</a:t>
            </a:r>
            <a:r>
              <a:rPr lang="en-US" sz="2000" dirty="0">
                <a:solidFill>
                  <a:srgbClr val="000000"/>
                </a:solidFill>
              </a:rPr>
              <a:t> Bump Stocks (Friese)</a:t>
            </a:r>
          </a:p>
          <a:p>
            <a:r>
              <a:rPr lang="en-US" sz="2000" dirty="0">
                <a:solidFill>
                  <a:srgbClr val="000000"/>
                </a:solidFill>
                <a:hlinkClick r:id="rId11"/>
              </a:rPr>
              <a:t>HB 2248</a:t>
            </a:r>
            <a:r>
              <a:rPr lang="en-US" sz="2000" dirty="0">
                <a:solidFill>
                  <a:srgbClr val="000000"/>
                </a:solidFill>
              </a:rPr>
              <a:t> Firearm Sales (Friese)</a:t>
            </a:r>
          </a:p>
          <a:p>
            <a:r>
              <a:rPr lang="en-US" sz="2000" dirty="0">
                <a:solidFill>
                  <a:srgbClr val="000000"/>
                </a:solidFill>
                <a:hlinkClick r:id="rId12"/>
              </a:rPr>
              <a:t>HB 2161</a:t>
            </a:r>
            <a:r>
              <a:rPr lang="en-US" sz="2000" dirty="0">
                <a:solidFill>
                  <a:srgbClr val="000000"/>
                </a:solidFill>
              </a:rPr>
              <a:t> Order of Protection (Hernandez)</a:t>
            </a:r>
          </a:p>
          <a:p>
            <a:r>
              <a:rPr lang="en-US" sz="2000" dirty="0">
                <a:solidFill>
                  <a:srgbClr val="000000"/>
                </a:solidFill>
                <a:hlinkClick r:id="rId13"/>
              </a:rPr>
              <a:t>SB 1119</a:t>
            </a:r>
            <a:r>
              <a:rPr lang="en-US" sz="2000" dirty="0">
                <a:solidFill>
                  <a:srgbClr val="000000"/>
                </a:solidFill>
              </a:rPr>
              <a:t> Tanning Studios (Mendez)</a:t>
            </a:r>
          </a:p>
          <a:p>
            <a:r>
              <a:rPr lang="en-US" sz="2000" dirty="0">
                <a:solidFill>
                  <a:srgbClr val="000000"/>
                </a:solidFill>
                <a:hlinkClick r:id="rId14"/>
              </a:rPr>
              <a:t>HB 2347</a:t>
            </a:r>
            <a:r>
              <a:rPr lang="en-US" sz="2000" dirty="0">
                <a:solidFill>
                  <a:srgbClr val="000000"/>
                </a:solidFill>
              </a:rPr>
              <a:t> Medicaid Buy-in (Butler)</a:t>
            </a:r>
          </a:p>
          <a:p>
            <a:r>
              <a:rPr lang="en-US" sz="2000" dirty="0">
                <a:solidFill>
                  <a:srgbClr val="000000"/>
                </a:solidFill>
                <a:hlinkClick r:id="rId15"/>
              </a:rPr>
              <a:t>HB 2351</a:t>
            </a:r>
            <a:r>
              <a:rPr lang="en-US" sz="2000" dirty="0">
                <a:solidFill>
                  <a:srgbClr val="000000"/>
                </a:solidFill>
              </a:rPr>
              <a:t> Medical Services Study Committee (Butler)</a:t>
            </a:r>
          </a:p>
          <a:p>
            <a:endParaRPr lang="en-US" sz="13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C76EE-9E5B-4E75-B2E6-B944BEB06E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77815" y="146978"/>
            <a:ext cx="1385649" cy="9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26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94" y="95900"/>
            <a:ext cx="4977976" cy="1454051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000000"/>
                </a:solidFill>
              </a:rPr>
              <a:t>Close Calls: Bills that Would Have Hurt Vaccination Rates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4CA9108-903B-4029-980F-7C34630EE2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7242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416" y="1549952"/>
            <a:ext cx="6871732" cy="52121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00000"/>
                </a:solidFill>
                <a:hlinkClick r:id="rId4"/>
              </a:rPr>
              <a:t>HB 2470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>
                <a:solidFill>
                  <a:srgbClr val="000000"/>
                </a:solidFill>
              </a:rPr>
              <a:t>Vaccination Religious Exemptions</a:t>
            </a:r>
            <a:endParaRPr lang="en-US" sz="2200" dirty="0">
              <a:solidFill>
                <a:srgbClr val="000000"/>
              </a:solidFill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Would have added an additional exemption to the school vaccine requirements into state law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0000"/>
                </a:solidFill>
                <a:hlinkClick r:id="rId5"/>
              </a:rPr>
              <a:t>HB  2472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>
                <a:solidFill>
                  <a:srgbClr val="000000"/>
                </a:solidFill>
              </a:rPr>
              <a:t>Vaccinations- Antibody Titer</a:t>
            </a:r>
            <a:endParaRPr lang="en-US" sz="2200" dirty="0">
              <a:solidFill>
                <a:srgbClr val="000000"/>
              </a:solidFill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Would have mandated that doctors inform parents and guardians that antibody titer tests are an option in lieu of receiving a vaccination and that there are exemptions available for the state requirements for attending school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0000"/>
                </a:solidFill>
                <a:hlinkClick r:id="rId4"/>
              </a:rPr>
              <a:t>HB 2471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>
                <a:solidFill>
                  <a:srgbClr val="000000"/>
                </a:solidFill>
              </a:rPr>
              <a:t>Informed Consent</a:t>
            </a:r>
            <a:endParaRPr lang="en-US" sz="2200" dirty="0">
              <a:solidFill>
                <a:srgbClr val="000000"/>
              </a:solidFill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Would have added a requirement that physicians provide parents a full vaccine package insert for each vaccine administered (physicians already provide a Vaccine Information Summary to parents)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1076" y="399704"/>
            <a:ext cx="957942" cy="6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56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255" y="170602"/>
            <a:ext cx="4977976" cy="1454051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000000"/>
                </a:solidFill>
              </a:rPr>
              <a:t>Close Calls: Bill that Would Have Hurt Future Tobacco Control Efforts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69E62-8F6D-48FE-B6AA-4A7B19D415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6217" r="20484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438" y="1508954"/>
            <a:ext cx="7129691" cy="534904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hlinkClick r:id="rId4"/>
              </a:rPr>
              <a:t>SB 1147</a:t>
            </a:r>
            <a:r>
              <a:rPr lang="en-US" sz="2400" b="1" dirty="0">
                <a:solidFill>
                  <a:srgbClr val="000000"/>
                </a:solidFill>
              </a:rPr>
              <a:t> Tobacco and E-Cigarettes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Would have set the minimum age statewide for tobacco possession at 21 </a:t>
            </a:r>
            <a:r>
              <a:rPr lang="en-US" sz="2800" u="sng" dirty="0">
                <a:solidFill>
                  <a:srgbClr val="000000"/>
                </a:solidFill>
              </a:rPr>
              <a:t>but</a:t>
            </a:r>
            <a:r>
              <a:rPr lang="en-US" sz="2800" dirty="0">
                <a:solidFill>
                  <a:srgbClr val="000000"/>
                </a:solidFill>
              </a:rPr>
              <a:t> would have overridden local ordinances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E-cigs would be in a separate legal category from tobacco meaning - specifically exempting them from the Smoke Free Arizona Act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Bottom line: the restrictions in the bill weren’t worth it. Better to wait for a clear T-21 bill &amp; tobacco/e-cig definition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5088" y="415563"/>
            <a:ext cx="957942" cy="6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97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320" y="0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Bad Bill that Passed: Access to Care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41280-8EE4-4E43-B92E-66DE1A6E1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4532" r="35700" b="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677" y="2047264"/>
            <a:ext cx="7094522" cy="44718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hlinkClick r:id="rId4"/>
              </a:rPr>
              <a:t>SB 1109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rgbClr val="000000"/>
                </a:solidFill>
              </a:rPr>
              <a:t>Short Term Limited Health Plans</a:t>
            </a:r>
          </a:p>
          <a:p>
            <a:endParaRPr lang="en-US" sz="2600" dirty="0">
              <a:solidFill>
                <a:srgbClr val="000000"/>
              </a:solidFill>
            </a:endParaRP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This new law authorizes the sale of short- term limited health plans in Arizona for terms up to 3 years.  The previous limit was 1 year. 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They don’t cover pre-existing conditions and have limited consumer protection because they aren’t required to cover the essential health services under the ACA and can drop enrollees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Caveat Emptor!</a:t>
            </a: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7174" y="399704"/>
            <a:ext cx="957942" cy="6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17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</a:rPr>
              <a:t>Join AzPHA &amp; Become Part of our Collective Voice for Public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831" y="225090"/>
            <a:ext cx="6527409" cy="6527402"/>
          </a:xfrm>
        </p:spPr>
        <p:txBody>
          <a:bodyPr anchor="ctr">
            <a:no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AzPHA</a:t>
            </a:r>
            <a:r>
              <a:rPr lang="en-US" sz="2400" dirty="0">
                <a:solidFill>
                  <a:srgbClr val="000000"/>
                </a:solidFill>
              </a:rPr>
              <a:t> continually monitors legislation and take positions consistent with previous </a:t>
            </a:r>
            <a:r>
              <a:rPr lang="en-US" sz="2400" dirty="0" err="1">
                <a:solidFill>
                  <a:srgbClr val="000000"/>
                </a:solidFill>
              </a:rPr>
              <a:t>AzPHA</a:t>
            </a:r>
            <a:r>
              <a:rPr lang="en-US" sz="2400" dirty="0">
                <a:solidFill>
                  <a:srgbClr val="000000"/>
                </a:solidFill>
              </a:rPr>
              <a:t> Member Resolutions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AzPHA</a:t>
            </a:r>
            <a:r>
              <a:rPr lang="en-US" sz="2400" dirty="0">
                <a:solidFill>
                  <a:srgbClr val="000000"/>
                </a:solidFill>
              </a:rPr>
              <a:t> produces weekly Pubic Health Policy Updates that summarize bills and inform members of their implications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Action Alerts will again be produced as needed to engage our members in advocacy during session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Our Lobbyist meets with members &amp; testifies in committee about the bills that influence public health</a:t>
            </a:r>
          </a:p>
          <a:p>
            <a:r>
              <a:rPr lang="en-US" sz="2400" b="1" dirty="0" err="1">
                <a:solidFill>
                  <a:srgbClr val="000000"/>
                </a:solidFill>
              </a:rPr>
              <a:t>AzPHA</a:t>
            </a:r>
            <a:r>
              <a:rPr lang="en-US" sz="2400" b="1" dirty="0">
                <a:solidFill>
                  <a:srgbClr val="000000"/>
                </a:solidFill>
              </a:rPr>
              <a:t> Individual Memberships only $75; Students $25</a:t>
            </a:r>
          </a:p>
          <a:p>
            <a:r>
              <a:rPr lang="en-US" sz="2400" b="1" dirty="0">
                <a:solidFill>
                  <a:srgbClr val="000000"/>
                </a:solidFill>
                <a:hlinkClick r:id="rId3"/>
              </a:rPr>
              <a:t>www.azpha.org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3138" y="6045078"/>
            <a:ext cx="1148861" cy="81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Public Health Wins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963" y="257104"/>
            <a:ext cx="6719667" cy="63437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Access to Care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Kids Care Reauthorization</a:t>
            </a:r>
            <a:endParaRPr lang="en-US" dirty="0">
              <a:solidFill>
                <a:srgbClr val="000000"/>
              </a:solidFill>
              <a:hlinkClick r:id="rId3"/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Additional $750,000 for the State Loan Repayment Program (in addition to the current $1M/year)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$1.6M for rural Graduate Medical Education ($5.5M w fed match) and $1.3M for urban GME ($4.4M w fed match)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$750,000 for North Country Graduate Medical Education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$700K for Colorado City primary care clinic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$1.5M for Benson and Northern Cochise critical access hospitals</a:t>
            </a:r>
          </a:p>
          <a:p>
            <a:pPr lvl="1"/>
            <a:r>
              <a:rPr lang="en-US" dirty="0">
                <a:solidFill>
                  <a:srgbClr val="000000"/>
                </a:solidFill>
                <a:hlinkClick r:id="rId3"/>
              </a:rPr>
              <a:t>SB 1089</a:t>
            </a:r>
            <a:r>
              <a:rPr lang="en-US" dirty="0">
                <a:solidFill>
                  <a:srgbClr val="000000"/>
                </a:solidFill>
              </a:rPr>
              <a:t> Telemedicine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995" y="365767"/>
            <a:ext cx="1207996" cy="8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6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Public Health Wins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58" y="182883"/>
            <a:ext cx="6416697" cy="6492233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en-US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Injury Prevention</a:t>
            </a: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  <a:hlinkClick r:id="rId3"/>
              </a:rPr>
              <a:t>HB 2318</a:t>
            </a:r>
            <a:r>
              <a:rPr lang="en-US" sz="3200" dirty="0">
                <a:solidFill>
                  <a:srgbClr val="000000"/>
                </a:solidFill>
              </a:rPr>
              <a:t> Hands Free Cell Requirement</a:t>
            </a:r>
          </a:p>
          <a:p>
            <a:pPr lvl="1"/>
            <a:r>
              <a:rPr lang="fr-FR" sz="3200" dirty="0">
                <a:solidFill>
                  <a:srgbClr val="000000"/>
                </a:solidFill>
                <a:hlinkClick r:id="rId4"/>
              </a:rPr>
              <a:t>SB 1468</a:t>
            </a:r>
            <a:r>
              <a:rPr lang="fr-FR" sz="3200" dirty="0">
                <a:solidFill>
                  <a:srgbClr val="000000"/>
                </a:solidFill>
              </a:rPr>
              <a:t> Suicide Prevention Training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hlinkClick r:id="rId5"/>
              </a:rPr>
              <a:t>HB 2488</a:t>
            </a:r>
            <a:r>
              <a:rPr lang="en-US" sz="3200" dirty="0">
                <a:solidFill>
                  <a:srgbClr val="000000"/>
                </a:solidFill>
              </a:rPr>
              <a:t> Veteran Suicide Annual Report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$1.6M for Veteran's Suicide Prevention (includes $450K for trauma training)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0870" y="182883"/>
            <a:ext cx="1207996" cy="8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5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Public Health Wins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822" y="239151"/>
            <a:ext cx="6390862" cy="6344529"/>
          </a:xfrm>
        </p:spPr>
        <p:txBody>
          <a:bodyPr anchor="ctr">
            <a:normAutofit/>
          </a:bodyPr>
          <a:lstStyle/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Assurance &amp; Licensure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hlinkClick r:id="rId3"/>
              </a:rPr>
              <a:t>SB 1247</a:t>
            </a:r>
            <a:r>
              <a:rPr lang="en-US" sz="2800" dirty="0">
                <a:solidFill>
                  <a:srgbClr val="000000"/>
                </a:solidFill>
              </a:rPr>
              <a:t> Residential Care Institutions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hlinkClick r:id="rId4"/>
              </a:rPr>
              <a:t>SB 1211</a:t>
            </a:r>
            <a:r>
              <a:rPr lang="en-US" sz="2800" dirty="0">
                <a:solidFill>
                  <a:srgbClr val="000000"/>
                </a:solidFill>
              </a:rPr>
              <a:t> Intermediate Care Facilities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hlinkClick r:id="rId5"/>
              </a:rPr>
              <a:t>HB 1494</a:t>
            </a:r>
            <a:r>
              <a:rPr lang="en-US" sz="2800" dirty="0">
                <a:solidFill>
                  <a:srgbClr val="000000"/>
                </a:solidFill>
              </a:rPr>
              <a:t> Medical Marijuana Testing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Maternal &amp; Child Health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hlinkClick r:id="rId6"/>
              </a:rPr>
              <a:t>SB 1040</a:t>
            </a:r>
            <a:r>
              <a:rPr lang="en-US" sz="2800" dirty="0">
                <a:solidFill>
                  <a:srgbClr val="000000"/>
                </a:solidFill>
              </a:rPr>
              <a:t> Maternal Mortality Report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hlinkClick r:id="rId7"/>
              </a:rPr>
              <a:t>SB 1456</a:t>
            </a:r>
            <a:r>
              <a:rPr lang="en-US" sz="2800" dirty="0">
                <a:solidFill>
                  <a:srgbClr val="000000"/>
                </a:solidFill>
              </a:rPr>
              <a:t> Vision Screening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$1M for Rural Prenatal Equipment (Budget)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5936" y="239151"/>
            <a:ext cx="1207996" cy="8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3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963" y="136988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Public Health Win: Access to Care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B15A94B-C757-4C8A-BFA7-B15C2BFA66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7242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876" y="1728026"/>
            <a:ext cx="5614875" cy="458202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Kids Care (CHIP) Reauthorization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Final State Budget fully funded </a:t>
            </a:r>
            <a:r>
              <a:rPr lang="en-US" dirty="0" err="1">
                <a:solidFill>
                  <a:srgbClr val="000000"/>
                </a:solidFill>
              </a:rPr>
              <a:t>KidsCare</a:t>
            </a:r>
            <a:r>
              <a:rPr lang="en-US" dirty="0">
                <a:solidFill>
                  <a:srgbClr val="000000"/>
                </a:solidFill>
              </a:rPr>
              <a:t> and reduced the risk of a future enrollment freeze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Pays next year’s increased state match requirements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Eliminates the former trigger language that would have frozen </a:t>
            </a:r>
            <a:r>
              <a:rPr lang="en-US" dirty="0" err="1">
                <a:solidFill>
                  <a:srgbClr val="000000"/>
                </a:solidFill>
              </a:rPr>
              <a:t>KidsCare</a:t>
            </a:r>
            <a:r>
              <a:rPr lang="en-US" dirty="0">
                <a:solidFill>
                  <a:srgbClr val="000000"/>
                </a:solidFill>
              </a:rPr>
              <a:t> when the federal match requirement changes again in FY 2021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Secures quality health insurance coverage for more than 30,000 Arizona kids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1537" y="5842345"/>
            <a:ext cx="1241777" cy="8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5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576" y="95900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Public Health Wins: Access to Care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AC88ED-4E28-4E46-A668-CDAD6C6764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8232" r="18234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987" y="1677705"/>
            <a:ext cx="6597748" cy="497247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Budget Items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$750,000 for the State Loan Repayment Program (in addition to the current $1M/year)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$12.5M more for Graduate Medical Education ($7M rural and $4.5M urban)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$750,000 for North Country Graduate Medical Education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$700K for Colorado City primary care clinic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$1.5M for Benson and Northern Cochise hospitals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$10M to the Housing Trust Fund for programs related to homelessness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$15M for an ADE school safety grant program for School Resource Officers, or behavioral health counselors and social workers</a:t>
            </a:r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3417" y="207818"/>
            <a:ext cx="1017318" cy="71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5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840" y="180205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Public Health Win: Access to Care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2BD77-CE71-44E0-A88D-0F6B7A76F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2927" r="26914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649" y="2331680"/>
            <a:ext cx="6247685" cy="43461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hlinkClick r:id="rId4"/>
              </a:rPr>
              <a:t>SB 1089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Telemedicine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Any healthcare service covered in-person by a commercial insurer will also be covered when provided through telemedicine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Formerly, AZ law limited telemedicine coverage to a handful of medical services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3557" y="299285"/>
            <a:ext cx="1241777" cy="8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3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037" y="33405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Public Health Win: Injury Prevention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icture containing car, person, car mirror, outdoor&#10;&#10;Description automatically generated">
            <a:extLst>
              <a:ext uri="{FF2B5EF4-FFF2-40B4-BE49-F238E27FC236}">
                <a16:creationId xmlns:a16="http://schemas.microsoft.com/office/drawing/2014/main" id="{01F1653D-D60D-48CE-B115-4A8EAC580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24144" b="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438" y="1326756"/>
            <a:ext cx="7091362" cy="54039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 1165</a:t>
            </a:r>
            <a:r>
              <a:rPr lang="en-US" sz="2400" b="1" dirty="0">
                <a:solidFill>
                  <a:srgbClr val="000000"/>
                </a:solidFill>
              </a:rPr>
              <a:t> (2318) Texting and Driving Prohibition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Prohibits using a hand-held cell phone while driving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Common-sense exemptions for example if the person is using it hands free etc. 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Penalties are a civil penalty (no driving points) with the first offense being between $75- $150 and the 2nd offense between $150 and $250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Money penalties begin January 1, 2021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Is Primary Enforcement: law enforcement can act in the absence of another moving violation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D199EB-64F7-466A-BBD8-A1006A135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7078" y="379409"/>
            <a:ext cx="1017414" cy="7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97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1489</Words>
  <Application>Microsoft Office PowerPoint</Application>
  <PresentationFormat>Widescreen</PresentationFormat>
  <Paragraphs>192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Arizona’s 2019 Legislative Session Wrap:</vt:lpstr>
      <vt:lpstr>Learning Objectives</vt:lpstr>
      <vt:lpstr>Public Health Wins</vt:lpstr>
      <vt:lpstr>Public Health Wins</vt:lpstr>
      <vt:lpstr>Public Health Wins</vt:lpstr>
      <vt:lpstr>Public Health Win: Access to Care</vt:lpstr>
      <vt:lpstr>Public Health Wins: Access to Care</vt:lpstr>
      <vt:lpstr>Public Health Win: Access to Care</vt:lpstr>
      <vt:lpstr>Public Health Win: Injury Prevention</vt:lpstr>
      <vt:lpstr>Public Health Win: Injury Prevention</vt:lpstr>
      <vt:lpstr>Public Health Win: Injury Prevention</vt:lpstr>
      <vt:lpstr>Public Health Win:  Licensure</vt:lpstr>
      <vt:lpstr>Public Health Win: Licensure</vt:lpstr>
      <vt:lpstr>Public Health Win: Vital Records</vt:lpstr>
      <vt:lpstr>Public Health Win: Licensure</vt:lpstr>
      <vt:lpstr>Public Health Win: Maternal &amp; Child Health</vt:lpstr>
      <vt:lpstr>Public Health Win: Maternal &amp; Child Health</vt:lpstr>
      <vt:lpstr>Missed Opportunity: Oral Health</vt:lpstr>
      <vt:lpstr>Missed Opportunity: Injury Prevention</vt:lpstr>
      <vt:lpstr>Missed Opportunity: Access to Care</vt:lpstr>
      <vt:lpstr>Missed Opportunity: Native American Health</vt:lpstr>
      <vt:lpstr>Missed Opportunity: Physical Activity</vt:lpstr>
      <vt:lpstr>Missed Opportunity: Vaping Control</vt:lpstr>
      <vt:lpstr>Other Missed Opportunities: Bills that Sadly Weren’t Heard</vt:lpstr>
      <vt:lpstr>Close Calls: Bills that Would Have Hurt Vaccination Rates</vt:lpstr>
      <vt:lpstr>Close Calls: Bill that Would Have Hurt Future Tobacco Control Efforts</vt:lpstr>
      <vt:lpstr>Bad Bill that Passed: Access to Care</vt:lpstr>
      <vt:lpstr>Join AzPHA &amp; Become Part of our Collective Voice for Public Health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Arizona’s 2019 Legislative Session Wrap:</dc:title>
  <dc:creator>will humble</dc:creator>
  <cp:lastModifiedBy>will humble</cp:lastModifiedBy>
  <cp:revision>13</cp:revision>
  <dcterms:created xsi:type="dcterms:W3CDTF">2019-06-01T17:12:01Z</dcterms:created>
  <dcterms:modified xsi:type="dcterms:W3CDTF">2019-06-08T23:51:56Z</dcterms:modified>
</cp:coreProperties>
</file>