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8" r:id="rId2"/>
    <p:sldId id="399" r:id="rId3"/>
    <p:sldId id="403" r:id="rId4"/>
    <p:sldId id="426" r:id="rId5"/>
    <p:sldId id="427" r:id="rId6"/>
    <p:sldId id="435" r:id="rId7"/>
    <p:sldId id="449" r:id="rId8"/>
    <p:sldId id="369" r:id="rId9"/>
    <p:sldId id="370" r:id="rId10"/>
    <p:sldId id="372" r:id="rId11"/>
    <p:sldId id="376" r:id="rId12"/>
    <p:sldId id="377" r:id="rId13"/>
    <p:sldId id="379" r:id="rId14"/>
    <p:sldId id="380" r:id="rId15"/>
    <p:sldId id="442" r:id="rId16"/>
    <p:sldId id="443" r:id="rId17"/>
    <p:sldId id="445" r:id="rId18"/>
    <p:sldId id="446" r:id="rId19"/>
    <p:sldId id="447" r:id="rId20"/>
    <p:sldId id="436" r:id="rId21"/>
    <p:sldId id="441" r:id="rId22"/>
    <p:sldId id="450" r:id="rId23"/>
    <p:sldId id="455" r:id="rId24"/>
    <p:sldId id="452" r:id="rId25"/>
    <p:sldId id="456" r:id="rId26"/>
    <p:sldId id="451" r:id="rId27"/>
    <p:sldId id="438" r:id="rId28"/>
    <p:sldId id="439"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99229" autoAdjust="0"/>
  </p:normalViewPr>
  <p:slideViewPr>
    <p:cSldViewPr snapToGrid="0">
      <p:cViewPr varScale="1">
        <p:scale>
          <a:sx n="114" d="100"/>
          <a:sy n="114" d="100"/>
        </p:scale>
        <p:origin x="126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542"/>
    </p:cViewPr>
  </p:sorterViewPr>
  <p:notesViewPr>
    <p:cSldViewPr snapToGrid="0">
      <p:cViewPr>
        <p:scale>
          <a:sx n="150" d="100"/>
          <a:sy n="150" d="100"/>
        </p:scale>
        <p:origin x="1248"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D8931AAF-1FDC-4CAC-B4FB-CAE06894FED1}" type="datetimeFigureOut">
              <a:rPr lang="en-US" smtClean="0"/>
              <a:t>4/19/2017</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C762F82B-ED08-435A-ABAC-B8875B7495F8}" type="slidenum">
              <a:rPr lang="en-US" smtClean="0"/>
              <a:t>‹#›</a:t>
            </a:fld>
            <a:endParaRPr lang="en-US" dirty="0"/>
          </a:p>
        </p:txBody>
      </p:sp>
    </p:spTree>
    <p:extLst>
      <p:ext uri="{BB962C8B-B14F-4D97-AF65-F5344CB8AC3E}">
        <p14:creationId xmlns:p14="http://schemas.microsoft.com/office/powerpoint/2010/main" val="76036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healthyamericans.org/healthycommuniti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A3482F9-4408-41C8-914E-346B5910A678}" type="slidenum">
              <a:rPr lang="en-US" altLang="en-US">
                <a:solidFill>
                  <a:prstClr val="black"/>
                </a:solidFill>
                <a:latin typeface="Calibri" panose="020F0502020204030204" pitchFamily="34" charset="0"/>
              </a:rPr>
              <a:pPr/>
              <a:t>1</a:t>
            </a:fld>
            <a:endParaRPr lang="en-US" altLang="en-US" dirty="0">
              <a:solidFill>
                <a:prstClr val="black"/>
              </a:solidFill>
              <a:latin typeface="Calibri" panose="020F0502020204030204" pitchFamily="34" charset="0"/>
            </a:endParaRPr>
          </a:p>
        </p:txBody>
      </p:sp>
      <p:sp>
        <p:nvSpPr>
          <p:cNvPr id="6147" name="Rectangle 2"/>
          <p:cNvSpPr>
            <a:spLocks noGrp="1" noRot="1" noChangeAspect="1" noTextEdit="1"/>
          </p:cNvSpPr>
          <p:nvPr>
            <p:ph type="sldImg"/>
          </p:nvPr>
        </p:nvSpPr>
        <p:spPr bwMode="auto">
          <a:xfrm>
            <a:off x="13382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6389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a:t>
            </a:r>
            <a:r>
              <a:rPr lang="en-US" sz="1200" b="1" dirty="0"/>
              <a:t>Translating existing health-related data and research: </a:t>
            </a:r>
            <a:r>
              <a:rPr lang="en-US" sz="1200" dirty="0"/>
              <a:t>TFAH understands the significance of research, interprets it quickly, and disseminates it among diverse audiences, making it urgent, a priority. TFAH is a real boundary spanner.” </a:t>
            </a:r>
          </a:p>
          <a:p>
            <a:r>
              <a:rPr lang="en-US" sz="1200" dirty="0"/>
              <a:t>● </a:t>
            </a:r>
            <a:r>
              <a:rPr lang="en-US" sz="1200" b="1" dirty="0"/>
              <a:t>Building consensus for a stronger public health system: </a:t>
            </a:r>
            <a:r>
              <a:rPr lang="en-US" sz="1200" dirty="0"/>
              <a:t>TFAH holds meetings and forums where diverse stakeholders convene to discuss the best evidence available. The aim is to define a science-based policy framework for a modern, effective, well- funded and accountable public health system with a broad, multi-sectoral base of support.  TFAH partners with a range of public health organizations, and also works with health care providers, philanthropy, and community-based organizations, such as the YMCA, and reaches out to nontraditional partners, in sectors ranging from education to business to labor unions.  </a:t>
            </a:r>
          </a:p>
          <a:p>
            <a:r>
              <a:rPr lang="en-US" sz="1200" dirty="0"/>
              <a:t>● </a:t>
            </a:r>
            <a:r>
              <a:rPr lang="en-US" sz="1200" b="1" dirty="0"/>
              <a:t>Producing strategic policy reports: </a:t>
            </a:r>
            <a:r>
              <a:rPr lang="en-US" sz="1200" dirty="0"/>
              <a:t>TFAH produces reports that focus attention on important public health issues, from emergency preparedness and obesity, to food safety and injury prevention. Typically these reports lay out policy choices and provide recommendations. </a:t>
            </a:r>
          </a:p>
          <a:p>
            <a:r>
              <a:rPr lang="en-US" sz="1200" dirty="0"/>
              <a:t>● </a:t>
            </a:r>
            <a:r>
              <a:rPr lang="en-US" sz="1200" b="1" dirty="0"/>
              <a:t>Conducting strategic communications and educating policymakers. </a:t>
            </a:r>
            <a:r>
              <a:rPr lang="en-US" sz="1200" dirty="0"/>
              <a:t>TFAH makes sure that its reports, action agendas, polling and other information are disseminated to key stakeholders, including policymakers, opinion leaders, and the general public. Targeted media outreach includes issuing advisories and press releases, creating Web resource materials, conducting in-person and audio media conferences and one-on-one interviews.  </a:t>
            </a:r>
          </a:p>
          <a:p>
            <a:r>
              <a:rPr lang="en-US" sz="1200" dirty="0"/>
              <a:t>● </a:t>
            </a:r>
            <a:r>
              <a:rPr lang="en-US" sz="1200" b="1" dirty="0"/>
              <a:t>Conducting advocacy. </a:t>
            </a:r>
            <a:r>
              <a:rPr lang="en-US" sz="1200" dirty="0"/>
              <a:t>TFAH used its findings to guide subsequent advocacy work, particularly in terms of engaging with local and state-based partners to ensure that members of Congress hear from people in their districts about the impact of investing federal resources in public health.</a:t>
            </a:r>
          </a:p>
          <a:p>
            <a:endParaRPr lang="en-US" dirty="0"/>
          </a:p>
        </p:txBody>
      </p:sp>
      <p:sp>
        <p:nvSpPr>
          <p:cNvPr id="4" name="Slide Number Placeholder 3"/>
          <p:cNvSpPr>
            <a:spLocks noGrp="1"/>
          </p:cNvSpPr>
          <p:nvPr>
            <p:ph type="sldNum" sz="quarter" idx="10"/>
          </p:nvPr>
        </p:nvSpPr>
        <p:spPr/>
        <p:txBody>
          <a:bodyPr/>
          <a:lstStyle/>
          <a:p>
            <a:fld id="{C762F82B-ED08-435A-ABAC-B8875B7495F8}" type="slidenum">
              <a:rPr lang="en-US" smtClean="0"/>
              <a:t>2</a:t>
            </a:fld>
            <a:endParaRPr lang="en-US" dirty="0"/>
          </a:p>
        </p:txBody>
      </p:sp>
    </p:spTree>
    <p:extLst>
      <p:ext uri="{BB962C8B-B14F-4D97-AF65-F5344CB8AC3E}">
        <p14:creationId xmlns:p14="http://schemas.microsoft.com/office/powerpoint/2010/main" val="125245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338263" y="1162050"/>
            <a:ext cx="4181475" cy="3136900"/>
          </a:xfrm>
          <a:ln/>
        </p:spPr>
      </p:sp>
      <p:sp>
        <p:nvSpPr>
          <p:cNvPr id="73731" name="Notes Placeholder 2"/>
          <p:cNvSpPr>
            <a:spLocks noGrp="1"/>
          </p:cNvSpPr>
          <p:nvPr>
            <p:ph type="body" idx="1"/>
          </p:nvPr>
        </p:nvSpPr>
        <p:spPr>
          <a:noFill/>
        </p:spPr>
        <p:txBody>
          <a:bodyPr/>
          <a:lstStyle/>
          <a:p>
            <a:r>
              <a:rPr lang="en-US" altLang="en-US" dirty="0">
                <a:latin typeface="Arial" charset="0"/>
                <a:cs typeface="Arial" charset="0"/>
              </a:rPr>
              <a:t>But before we dive into these frameworks and tools,</a:t>
            </a:r>
            <a:r>
              <a:rPr lang="en-US" altLang="en-US" baseline="0" dirty="0">
                <a:latin typeface="Arial" charset="0"/>
                <a:cs typeface="Arial" charset="0"/>
              </a:rPr>
              <a:t> let’s step back for a moment and remind ourselves why being at the table matters. </a:t>
            </a:r>
          </a:p>
          <a:p>
            <a:endParaRPr lang="en-US" altLang="en-US" baseline="0" dirty="0">
              <a:latin typeface="Arial" charset="0"/>
              <a:cs typeface="Arial" charset="0"/>
            </a:endParaRPr>
          </a:p>
          <a:p>
            <a:r>
              <a:rPr lang="en-US" altLang="en-US" baseline="0" dirty="0">
                <a:latin typeface="Arial" charset="0"/>
                <a:cs typeface="Arial" charset="0"/>
              </a:rPr>
              <a:t>Meet Fran Edwards.  She has recently become insured – as has millions of other Americans.  She has benefitted from increased access to care as insurance options expand and necessary clinical interventions. She can now get her medications and see a primary care provider instead of an ER doctor.  </a:t>
            </a:r>
          </a:p>
          <a:p>
            <a:endParaRPr lang="en-US" altLang="en-US" baseline="0" dirty="0">
              <a:latin typeface="Arial" charset="0"/>
              <a:cs typeface="Arial" charset="0"/>
            </a:endParaRPr>
          </a:p>
          <a:p>
            <a:r>
              <a:rPr lang="en-US" altLang="en-US" baseline="0" dirty="0">
                <a:latin typeface="Arial" charset="0"/>
                <a:cs typeface="Arial" charset="0"/>
              </a:rPr>
              <a:t>But this care is not enough to ensure that she will have optimal health now and in the future.</a:t>
            </a:r>
            <a:endParaRPr lang="en-US" altLang="en-US" dirty="0">
              <a:latin typeface="Arial" charset="0"/>
              <a:cs typeface="Arial" charset="0"/>
            </a:endParaRPr>
          </a:p>
          <a:p>
            <a:endParaRPr lang="en-US" altLang="en-US" dirty="0">
              <a:latin typeface="Arial" charset="0"/>
              <a:cs typeface="Arial" charset="0"/>
            </a:endParaRPr>
          </a:p>
        </p:txBody>
      </p:sp>
      <p:sp>
        <p:nvSpPr>
          <p:cNvPr id="73732" name="Slide Number Placeholder 3"/>
          <p:cNvSpPr>
            <a:spLocks noGrp="1"/>
          </p:cNvSpPr>
          <p:nvPr>
            <p:ph type="sldNum" sz="quarter" idx="5"/>
          </p:nvPr>
        </p:nvSpPr>
        <p:spPr>
          <a:noFill/>
        </p:spPr>
        <p:txBody>
          <a:bodyPr/>
          <a:lstStyle>
            <a:lvl1pPr defTabSz="921426" eaLnBrk="0" hangingPunct="0">
              <a:defRPr sz="1200">
                <a:solidFill>
                  <a:schemeClr val="tx1"/>
                </a:solidFill>
                <a:latin typeface="Arial" charset="0"/>
              </a:defRPr>
            </a:lvl1pPr>
            <a:lvl2pPr marL="740940" indent="-284977" defTabSz="921426" eaLnBrk="0" hangingPunct="0">
              <a:defRPr sz="1200">
                <a:solidFill>
                  <a:schemeClr val="tx1"/>
                </a:solidFill>
                <a:latin typeface="Arial" charset="0"/>
              </a:defRPr>
            </a:lvl2pPr>
            <a:lvl3pPr marL="1139909" indent="-227982" defTabSz="921426" eaLnBrk="0" hangingPunct="0">
              <a:defRPr sz="1200">
                <a:solidFill>
                  <a:schemeClr val="tx1"/>
                </a:solidFill>
                <a:latin typeface="Arial" charset="0"/>
              </a:defRPr>
            </a:lvl3pPr>
            <a:lvl4pPr marL="1595872" indent="-227982" defTabSz="921426" eaLnBrk="0" hangingPunct="0">
              <a:defRPr sz="1200">
                <a:solidFill>
                  <a:schemeClr val="tx1"/>
                </a:solidFill>
                <a:latin typeface="Arial" charset="0"/>
              </a:defRPr>
            </a:lvl4pPr>
            <a:lvl5pPr marL="2051835" indent="-227982" defTabSz="921426" eaLnBrk="0" hangingPunct="0">
              <a:defRPr sz="1200">
                <a:solidFill>
                  <a:schemeClr val="tx1"/>
                </a:solidFill>
                <a:latin typeface="Arial" charset="0"/>
              </a:defRPr>
            </a:lvl5pPr>
            <a:lvl6pPr marL="2507799" indent="-227982" defTabSz="921426" eaLnBrk="0" fontAlgn="base" hangingPunct="0">
              <a:spcBef>
                <a:spcPct val="0"/>
              </a:spcBef>
              <a:spcAft>
                <a:spcPct val="0"/>
              </a:spcAft>
              <a:defRPr sz="1200">
                <a:solidFill>
                  <a:schemeClr val="tx1"/>
                </a:solidFill>
                <a:latin typeface="Arial" charset="0"/>
              </a:defRPr>
            </a:lvl6pPr>
            <a:lvl7pPr marL="2963762" indent="-227982" defTabSz="921426" eaLnBrk="0" fontAlgn="base" hangingPunct="0">
              <a:spcBef>
                <a:spcPct val="0"/>
              </a:spcBef>
              <a:spcAft>
                <a:spcPct val="0"/>
              </a:spcAft>
              <a:defRPr sz="1200">
                <a:solidFill>
                  <a:schemeClr val="tx1"/>
                </a:solidFill>
                <a:latin typeface="Arial" charset="0"/>
              </a:defRPr>
            </a:lvl7pPr>
            <a:lvl8pPr marL="3419726" indent="-227982" defTabSz="921426" eaLnBrk="0" fontAlgn="base" hangingPunct="0">
              <a:spcBef>
                <a:spcPct val="0"/>
              </a:spcBef>
              <a:spcAft>
                <a:spcPct val="0"/>
              </a:spcAft>
              <a:defRPr sz="1200">
                <a:solidFill>
                  <a:schemeClr val="tx1"/>
                </a:solidFill>
                <a:latin typeface="Arial" charset="0"/>
              </a:defRPr>
            </a:lvl8pPr>
            <a:lvl9pPr marL="3875689" indent="-227982" defTabSz="921426" eaLnBrk="0" fontAlgn="base" hangingPunct="0">
              <a:spcBef>
                <a:spcPct val="0"/>
              </a:spcBef>
              <a:spcAft>
                <a:spcPct val="0"/>
              </a:spcAft>
              <a:defRPr sz="1200">
                <a:solidFill>
                  <a:schemeClr val="tx1"/>
                </a:solidFill>
                <a:latin typeface="Arial" charset="0"/>
              </a:defRPr>
            </a:lvl9pPr>
          </a:lstStyle>
          <a:p>
            <a:pPr eaLnBrk="1" hangingPunct="1"/>
            <a:fld id="{61AE2060-9277-41C8-B179-93082FCAA0B2}" type="slidenum">
              <a:rPr lang="en-US" altLang="en-US" smtClean="0"/>
              <a:pPr eaLnBrk="1" hangingPunct="1"/>
              <a:t>4</a:t>
            </a:fld>
            <a:endParaRPr lang="en-US" altLang="en-US" dirty="0"/>
          </a:p>
        </p:txBody>
      </p:sp>
    </p:spTree>
    <p:extLst>
      <p:ext uri="{BB962C8B-B14F-4D97-AF65-F5344CB8AC3E}">
        <p14:creationId xmlns:p14="http://schemas.microsoft.com/office/powerpoint/2010/main" val="4218437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338263" y="1162050"/>
            <a:ext cx="4181475" cy="3136900"/>
          </a:xfrm>
          <a:ln/>
        </p:spPr>
      </p:sp>
      <p:sp>
        <p:nvSpPr>
          <p:cNvPr id="74755" name="Notes Placeholder 2"/>
          <p:cNvSpPr>
            <a:spLocks noGrp="1"/>
          </p:cNvSpPr>
          <p:nvPr>
            <p:ph type="body" idx="1"/>
          </p:nvPr>
        </p:nvSpPr>
        <p:spPr>
          <a:noFill/>
        </p:spPr>
        <p:txBody>
          <a:bodyPr/>
          <a:lstStyle/>
          <a:p>
            <a:r>
              <a:rPr lang="en-US" altLang="en-US" dirty="0">
                <a:latin typeface="Arial" charset="0"/>
                <a:cs typeface="Arial" charset="0"/>
              </a:rPr>
              <a:t>There are other factors that have a major impact on her health.</a:t>
            </a:r>
            <a:endParaRPr lang="en-US" altLang="en-US" baseline="0" dirty="0">
              <a:latin typeface="Arial" charset="0"/>
              <a:cs typeface="Arial" charset="0"/>
            </a:endParaRPr>
          </a:p>
          <a:p>
            <a:endParaRPr lang="en-US" altLang="en-US" baseline="0" dirty="0">
              <a:latin typeface="Arial" charset="0"/>
              <a:cs typeface="Arial" charset="0"/>
            </a:endParaRPr>
          </a:p>
          <a:p>
            <a:r>
              <a:rPr lang="en-US" altLang="en-US" dirty="0">
                <a:latin typeface="Arial" charset="0"/>
                <a:cs typeface="Arial" charset="0"/>
              </a:rPr>
              <a:t>She has a low income </a:t>
            </a:r>
          </a:p>
          <a:p>
            <a:r>
              <a:rPr lang="en-US" altLang="en-US" dirty="0">
                <a:latin typeface="Arial" charset="0"/>
                <a:cs typeface="Arial" charset="0"/>
              </a:rPr>
              <a:t>There</a:t>
            </a:r>
            <a:r>
              <a:rPr lang="en-US" altLang="en-US" baseline="0" dirty="0">
                <a:latin typeface="Arial" charset="0"/>
                <a:cs typeface="Arial" charset="0"/>
              </a:rPr>
              <a:t> are major b</a:t>
            </a:r>
            <a:r>
              <a:rPr lang="en-US" altLang="en-US" dirty="0">
                <a:latin typeface="Arial" charset="0"/>
                <a:cs typeface="Arial" charset="0"/>
              </a:rPr>
              <a:t>arriers to her fitness</a:t>
            </a:r>
            <a:r>
              <a:rPr lang="en-US" altLang="en-US" baseline="0" dirty="0">
                <a:latin typeface="Arial" charset="0"/>
                <a:cs typeface="Arial" charset="0"/>
              </a:rPr>
              <a:t> due to safety issues,</a:t>
            </a:r>
            <a:r>
              <a:rPr lang="en-US" altLang="en-US" dirty="0">
                <a:latin typeface="Arial" charset="0"/>
                <a:cs typeface="Arial" charset="0"/>
              </a:rPr>
              <a:t> few low cost and accessible</a:t>
            </a:r>
            <a:r>
              <a:rPr lang="en-US" altLang="en-US" baseline="0" dirty="0">
                <a:latin typeface="Arial" charset="0"/>
                <a:cs typeface="Arial" charset="0"/>
              </a:rPr>
              <a:t> options to exercise, and</a:t>
            </a:r>
            <a:r>
              <a:rPr lang="en-US" altLang="en-US" dirty="0">
                <a:latin typeface="Arial" charset="0"/>
                <a:cs typeface="Arial" charset="0"/>
              </a:rPr>
              <a:t> no nearby supermarket</a:t>
            </a:r>
          </a:p>
          <a:p>
            <a:r>
              <a:rPr lang="en-US" altLang="en-US" dirty="0">
                <a:latin typeface="Arial" charset="0"/>
                <a:cs typeface="Arial" charset="0"/>
              </a:rPr>
              <a:t>She is under stress  </a:t>
            </a:r>
          </a:p>
          <a:p>
            <a:r>
              <a:rPr lang="en-US" altLang="en-US" dirty="0">
                <a:latin typeface="Arial" charset="0"/>
                <a:cs typeface="Arial" charset="0"/>
              </a:rPr>
              <a:t>And she lives in sub-par housing with mold and ventilation problems that triggers</a:t>
            </a:r>
            <a:r>
              <a:rPr lang="en-US" altLang="en-US" baseline="0" dirty="0">
                <a:latin typeface="Arial" charset="0"/>
                <a:cs typeface="Arial" charset="0"/>
              </a:rPr>
              <a:t> her asthma</a:t>
            </a:r>
          </a:p>
          <a:p>
            <a:endParaRPr lang="en-US" altLang="en-US" baseline="0" dirty="0">
              <a:latin typeface="Arial" charset="0"/>
              <a:cs typeface="Arial" charset="0"/>
            </a:endParaRPr>
          </a:p>
          <a:p>
            <a:r>
              <a:rPr lang="en-US" altLang="en-US" baseline="0" dirty="0">
                <a:latin typeface="Arial" charset="0"/>
                <a:cs typeface="Arial" charset="0"/>
              </a:rPr>
              <a:t>In public health, we need to pay attention to all of the ways that we can promote good health.  One way approach alone is not enough.   </a:t>
            </a:r>
            <a:endParaRPr lang="en-US" altLang="en-US" dirty="0">
              <a:latin typeface="Arial" charset="0"/>
              <a:cs typeface="Arial" charset="0"/>
            </a:endParaRPr>
          </a:p>
          <a:p>
            <a:endParaRPr lang="en-US" altLang="en-US" dirty="0">
              <a:latin typeface="Arial" charset="0"/>
              <a:cs typeface="Arial" charset="0"/>
            </a:endParaRPr>
          </a:p>
        </p:txBody>
      </p:sp>
      <p:sp>
        <p:nvSpPr>
          <p:cNvPr id="74756" name="Slide Number Placeholder 3"/>
          <p:cNvSpPr>
            <a:spLocks noGrp="1"/>
          </p:cNvSpPr>
          <p:nvPr>
            <p:ph type="sldNum" sz="quarter" idx="5"/>
          </p:nvPr>
        </p:nvSpPr>
        <p:spPr>
          <a:noFill/>
        </p:spPr>
        <p:txBody>
          <a:bodyPr/>
          <a:lstStyle>
            <a:lvl1pPr defTabSz="921426" eaLnBrk="0" hangingPunct="0">
              <a:defRPr sz="1200">
                <a:solidFill>
                  <a:schemeClr val="tx1"/>
                </a:solidFill>
                <a:latin typeface="Arial" charset="0"/>
              </a:defRPr>
            </a:lvl1pPr>
            <a:lvl2pPr marL="740940" indent="-284977" defTabSz="921426" eaLnBrk="0" hangingPunct="0">
              <a:defRPr sz="1200">
                <a:solidFill>
                  <a:schemeClr val="tx1"/>
                </a:solidFill>
                <a:latin typeface="Arial" charset="0"/>
              </a:defRPr>
            </a:lvl2pPr>
            <a:lvl3pPr marL="1139909" indent="-227982" defTabSz="921426" eaLnBrk="0" hangingPunct="0">
              <a:defRPr sz="1200">
                <a:solidFill>
                  <a:schemeClr val="tx1"/>
                </a:solidFill>
                <a:latin typeface="Arial" charset="0"/>
              </a:defRPr>
            </a:lvl3pPr>
            <a:lvl4pPr marL="1595872" indent="-227982" defTabSz="921426" eaLnBrk="0" hangingPunct="0">
              <a:defRPr sz="1200">
                <a:solidFill>
                  <a:schemeClr val="tx1"/>
                </a:solidFill>
                <a:latin typeface="Arial" charset="0"/>
              </a:defRPr>
            </a:lvl4pPr>
            <a:lvl5pPr marL="2051835" indent="-227982" defTabSz="921426" eaLnBrk="0" hangingPunct="0">
              <a:defRPr sz="1200">
                <a:solidFill>
                  <a:schemeClr val="tx1"/>
                </a:solidFill>
                <a:latin typeface="Arial" charset="0"/>
              </a:defRPr>
            </a:lvl5pPr>
            <a:lvl6pPr marL="2507799" indent="-227982" defTabSz="921426" eaLnBrk="0" fontAlgn="base" hangingPunct="0">
              <a:spcBef>
                <a:spcPct val="0"/>
              </a:spcBef>
              <a:spcAft>
                <a:spcPct val="0"/>
              </a:spcAft>
              <a:defRPr sz="1200">
                <a:solidFill>
                  <a:schemeClr val="tx1"/>
                </a:solidFill>
                <a:latin typeface="Arial" charset="0"/>
              </a:defRPr>
            </a:lvl6pPr>
            <a:lvl7pPr marL="2963762" indent="-227982" defTabSz="921426" eaLnBrk="0" fontAlgn="base" hangingPunct="0">
              <a:spcBef>
                <a:spcPct val="0"/>
              </a:spcBef>
              <a:spcAft>
                <a:spcPct val="0"/>
              </a:spcAft>
              <a:defRPr sz="1200">
                <a:solidFill>
                  <a:schemeClr val="tx1"/>
                </a:solidFill>
                <a:latin typeface="Arial" charset="0"/>
              </a:defRPr>
            </a:lvl7pPr>
            <a:lvl8pPr marL="3419726" indent="-227982" defTabSz="921426" eaLnBrk="0" fontAlgn="base" hangingPunct="0">
              <a:spcBef>
                <a:spcPct val="0"/>
              </a:spcBef>
              <a:spcAft>
                <a:spcPct val="0"/>
              </a:spcAft>
              <a:defRPr sz="1200">
                <a:solidFill>
                  <a:schemeClr val="tx1"/>
                </a:solidFill>
                <a:latin typeface="Arial" charset="0"/>
              </a:defRPr>
            </a:lvl8pPr>
            <a:lvl9pPr marL="3875689" indent="-227982" defTabSz="921426" eaLnBrk="0" fontAlgn="base" hangingPunct="0">
              <a:spcBef>
                <a:spcPct val="0"/>
              </a:spcBef>
              <a:spcAft>
                <a:spcPct val="0"/>
              </a:spcAft>
              <a:defRPr sz="1200">
                <a:solidFill>
                  <a:schemeClr val="tx1"/>
                </a:solidFill>
                <a:latin typeface="Arial" charset="0"/>
              </a:defRPr>
            </a:lvl9pPr>
          </a:lstStyle>
          <a:p>
            <a:pPr eaLnBrk="1" hangingPunct="1"/>
            <a:fld id="{FBA207DC-1D4E-4FEE-A203-F3CD9C0485FB}" type="slidenum">
              <a:rPr lang="en-US" altLang="en-US" smtClean="0"/>
              <a:pPr eaLnBrk="1" hangingPunct="1"/>
              <a:t>5</a:t>
            </a:fld>
            <a:endParaRPr lang="en-US" altLang="en-US" dirty="0"/>
          </a:p>
        </p:txBody>
      </p:sp>
    </p:spTree>
    <p:extLst>
      <p:ext uri="{BB962C8B-B14F-4D97-AF65-F5344CB8AC3E}">
        <p14:creationId xmlns:p14="http://schemas.microsoft.com/office/powerpoint/2010/main" val="146995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Buckets of prevention offer of framework for addressing community needs and identifying strategies. Those working with public health have to consider a wide variety of approaches to promote the public’s health. Public health needs to attend to all these buckets, but one or the other may be more appropriate depending on the situation. This can be confusing particularly as we enter discussions with other sectors whose understanding of the term “preventive care” and “population health” may be different than our own. I will come back to this concept later in the presentation as we delve deeper into the remaining CHS practices.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7E4ED97-877E-4196-8451-0C5CB724E478}" type="slidenum">
              <a:rPr lang="en-US" smtClean="0"/>
              <a:t>8</a:t>
            </a:fld>
            <a:endParaRPr lang="en-US" dirty="0"/>
          </a:p>
        </p:txBody>
      </p:sp>
    </p:spTree>
    <p:extLst>
      <p:ext uri="{BB962C8B-B14F-4D97-AF65-F5344CB8AC3E}">
        <p14:creationId xmlns:p14="http://schemas.microsoft.com/office/powerpoint/2010/main" val="203613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sz="1400" dirty="0"/>
              <a:t>State Example:</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1" dirty="0">
                <a:cs typeface="Arial" pitchFamily="34" charset="0"/>
              </a:rPr>
              <a:t>Massachusetts’</a:t>
            </a:r>
            <a:r>
              <a:rPr lang="en-US" sz="1400" dirty="0">
                <a:cs typeface="Arial" pitchFamily="34" charset="0"/>
              </a:rPr>
              <a:t> broad-based policies, consistent and powerful advocacy from the CHW workforce, and partnership with state public health partners secured the ongoing integration of CHWs into health care systems . </a:t>
            </a:r>
          </a:p>
          <a:p>
            <a:endParaRPr lang="en-US" sz="1400" dirty="0"/>
          </a:p>
        </p:txBody>
      </p:sp>
      <p:sp>
        <p:nvSpPr>
          <p:cNvPr id="4" name="Slide Number Placeholder 3"/>
          <p:cNvSpPr>
            <a:spLocks noGrp="1"/>
          </p:cNvSpPr>
          <p:nvPr>
            <p:ph type="sldNum" sz="quarter" idx="10"/>
          </p:nvPr>
        </p:nvSpPr>
        <p:spPr/>
        <p:txBody>
          <a:bodyPr/>
          <a:lstStyle/>
          <a:p>
            <a:pPr>
              <a:defRPr/>
            </a:pPr>
            <a:fld id="{055AF76F-F785-4CCE-AE11-E78A63314834}"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280142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740437-8735-4DD7-9F99-38A360AD3081}" type="slidenum">
              <a:rPr lang="en-US" smtClean="0"/>
              <a:pPr>
                <a:defRPr/>
              </a:pPr>
              <a:t>14</a:t>
            </a:fld>
            <a:endParaRPr lang="en-US" dirty="0"/>
          </a:p>
        </p:txBody>
      </p:sp>
    </p:spTree>
    <p:extLst>
      <p:ext uri="{BB962C8B-B14F-4D97-AF65-F5344CB8AC3E}">
        <p14:creationId xmlns:p14="http://schemas.microsoft.com/office/powerpoint/2010/main" val="9095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Healthy Communities Navigator: </a:t>
            </a:r>
            <a:r>
              <a:rPr lang="en-US" altLang="en-US"/>
              <a:t>In order to continue to build an effective case and multi-sector partnerships for community prevention, TFAH recently developed and launched our </a:t>
            </a:r>
            <a:r>
              <a:rPr lang="en-US" altLang="en-US" i="1" u="sng">
                <a:hlinkClick r:id="rId3"/>
              </a:rPr>
              <a:t>Healthy Communities Navigator: Cross-sector Grants, Success Stories and Policy Papers</a:t>
            </a:r>
            <a:r>
              <a:rPr lang="en-US" altLang="en-US"/>
              <a:t>. The navigator is a dynamic searchable interactive platform that provides stakeholders with state, county, and community population health resources, including a range of federal and private grants, stories and models of best practices and policy tools to support the continued development of work in this area.  TFAH’s goal is to ensure stakeholders can better link and integrate a range of community prevention efforts in a given state/community.  </a:t>
            </a:r>
          </a:p>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2BEC3F0-C814-4198-BF90-0A14DD9A16BB}" type="slidenum">
              <a:rPr lang="en-US" altLang="en-US" smtClean="0"/>
              <a:pPr/>
              <a:t>25</a:t>
            </a:fld>
            <a:endParaRPr lang="en-US" altLang="en-US"/>
          </a:p>
        </p:txBody>
      </p:sp>
    </p:spTree>
    <p:extLst>
      <p:ext uri="{BB962C8B-B14F-4D97-AF65-F5344CB8AC3E}">
        <p14:creationId xmlns:p14="http://schemas.microsoft.com/office/powerpoint/2010/main" val="1368242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81700" y="5345113"/>
            <a:ext cx="2743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381000" y="990600"/>
            <a:ext cx="76200" cy="5105400"/>
          </a:xfrm>
          <a:prstGeom prst="rect">
            <a:avLst/>
          </a:prstGeom>
          <a:solidFill>
            <a:srgbClr val="0923A3"/>
          </a:solid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n-US" altLang="en-US" sz="1800" dirty="0">
              <a:solidFill>
                <a:srgbClr val="000000"/>
              </a:solidFill>
              <a:latin typeface="Times New Roman" panose="02020603050405020304" pitchFamily="18" charset="0"/>
              <a:ea typeface="MS PGothic" panose="020B0600070205080204" pitchFamily="34" charset="-128"/>
            </a:endParaRPr>
          </a:p>
        </p:txBody>
      </p:sp>
      <p:sp>
        <p:nvSpPr>
          <p:cNvPr id="6" name="Rectangle 7"/>
          <p:cNvSpPr>
            <a:spLocks noChangeArrowheads="1"/>
          </p:cNvSpPr>
          <p:nvPr/>
        </p:nvSpPr>
        <p:spPr bwMode="auto">
          <a:xfrm flipV="1">
            <a:off x="8312150" y="304800"/>
            <a:ext cx="457200" cy="457200"/>
          </a:xfrm>
          <a:prstGeom prst="rect">
            <a:avLst/>
          </a:prstGeom>
          <a:solidFill>
            <a:srgbClr val="CC3300"/>
          </a:solidFill>
          <a:ln w="12700">
            <a:solidFill>
              <a:schemeClr val="tx1"/>
            </a:solidFill>
            <a:miter lim="800000"/>
            <a:headEnd/>
            <a:tailEnd/>
          </a:ln>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n-US" altLang="en-US" sz="1800" dirty="0">
              <a:solidFill>
                <a:srgbClr val="000000"/>
              </a:solidFill>
              <a:latin typeface="Times New Roman" panose="02020603050405020304" pitchFamily="18" charset="0"/>
              <a:ea typeface="MS PGothic" panose="020B0600070205080204" pitchFamily="34" charset="-128"/>
            </a:endParaRPr>
          </a:p>
        </p:txBody>
      </p:sp>
      <p:sp>
        <p:nvSpPr>
          <p:cNvPr id="7" name="Rectangle 8"/>
          <p:cNvSpPr>
            <a:spLocks noChangeArrowheads="1"/>
          </p:cNvSpPr>
          <p:nvPr/>
        </p:nvSpPr>
        <p:spPr bwMode="auto">
          <a:xfrm flipV="1">
            <a:off x="381000" y="304800"/>
            <a:ext cx="7943850" cy="457200"/>
          </a:xfrm>
          <a:prstGeom prst="rect">
            <a:avLst/>
          </a:prstGeom>
          <a:solidFill>
            <a:srgbClr val="0923A3"/>
          </a:solidFill>
          <a:ln w="12700">
            <a:solidFill>
              <a:schemeClr val="tx1"/>
            </a:solidFill>
            <a:miter lim="800000"/>
            <a:headEnd/>
            <a:tailEnd/>
          </a:ln>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n-US" altLang="en-US" sz="1800" dirty="0">
              <a:solidFill>
                <a:srgbClr val="000000"/>
              </a:solidFill>
              <a:latin typeface="Times New Roman" panose="02020603050405020304" pitchFamily="18" charset="0"/>
              <a:ea typeface="MS PGothic" panose="020B0600070205080204" pitchFamily="34" charset="-128"/>
            </a:endParaRPr>
          </a:p>
        </p:txBody>
      </p:sp>
      <p:sp>
        <p:nvSpPr>
          <p:cNvPr id="8" name="Rectangle 9"/>
          <p:cNvSpPr>
            <a:spLocks noChangeArrowheads="1"/>
          </p:cNvSpPr>
          <p:nvPr/>
        </p:nvSpPr>
        <p:spPr bwMode="auto">
          <a:xfrm flipV="1">
            <a:off x="381000" y="762000"/>
            <a:ext cx="7943850" cy="228600"/>
          </a:xfrm>
          <a:prstGeom prst="rect">
            <a:avLst/>
          </a:prstGeom>
          <a:solidFill>
            <a:srgbClr val="CC3300"/>
          </a:solidFill>
          <a:ln w="12700">
            <a:solidFill>
              <a:schemeClr val="tx1"/>
            </a:solidFill>
            <a:miter lim="800000"/>
            <a:headEnd/>
            <a:tailEnd/>
          </a:ln>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n-US" altLang="en-US" sz="1800" dirty="0">
              <a:solidFill>
                <a:srgbClr val="000000"/>
              </a:solidFill>
              <a:latin typeface="Times New Roman" panose="02020603050405020304" pitchFamily="18" charset="0"/>
              <a:ea typeface="MS PGothic" panose="020B0600070205080204" pitchFamily="34" charset="-128"/>
            </a:endParaRPr>
          </a:p>
        </p:txBody>
      </p:sp>
      <p:sp>
        <p:nvSpPr>
          <p:cNvPr id="9" name="Rectangle 10"/>
          <p:cNvSpPr>
            <a:spLocks noChangeArrowheads="1"/>
          </p:cNvSpPr>
          <p:nvPr/>
        </p:nvSpPr>
        <p:spPr bwMode="auto">
          <a:xfrm flipV="1">
            <a:off x="8321675" y="762000"/>
            <a:ext cx="447675" cy="228600"/>
          </a:xfrm>
          <a:prstGeom prst="rect">
            <a:avLst/>
          </a:prstGeom>
          <a:solidFill>
            <a:srgbClr val="0923A3"/>
          </a:solidFill>
          <a:ln w="12700">
            <a:solidFill>
              <a:schemeClr val="tx1"/>
            </a:solidFill>
            <a:miter lim="800000"/>
            <a:headEnd/>
            <a:tailEnd/>
          </a:ln>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n-US" altLang="en-US" sz="1800" dirty="0">
              <a:solidFill>
                <a:srgbClr val="000000"/>
              </a:solidFill>
              <a:latin typeface="Times New Roman" panose="02020603050405020304" pitchFamily="18" charset="0"/>
              <a:ea typeface="MS PGothic" panose="020B0600070205080204" pitchFamily="34" charset="-128"/>
            </a:endParaRPr>
          </a:p>
        </p:txBody>
      </p:sp>
      <p:sp>
        <p:nvSpPr>
          <p:cNvPr id="10" name="Rectangle 11"/>
          <p:cNvSpPr>
            <a:spLocks noChangeArrowheads="1"/>
          </p:cNvSpPr>
          <p:nvPr/>
        </p:nvSpPr>
        <p:spPr bwMode="auto">
          <a:xfrm>
            <a:off x="381001" y="304800"/>
            <a:ext cx="8391525" cy="5791200"/>
          </a:xfrm>
          <a:prstGeom prst="rect">
            <a:avLst/>
          </a:prstGeom>
          <a:noFill/>
          <a:ln w="12700">
            <a:solidFill>
              <a:schemeClr val="tx1"/>
            </a:solidFill>
            <a:miter lim="800000"/>
            <a:headEnd/>
            <a:tailEnd/>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n-US" altLang="en-US" sz="1800" dirty="0">
              <a:solidFill>
                <a:srgbClr val="000000"/>
              </a:solidFill>
              <a:latin typeface="Times New Roman" panose="02020603050405020304" pitchFamily="18" charset="0"/>
              <a:ea typeface="MS PGothic" panose="020B0600070205080204" pitchFamily="34" charset="-128"/>
            </a:endParaRPr>
          </a:p>
        </p:txBody>
      </p:sp>
      <p:sp>
        <p:nvSpPr>
          <p:cNvPr id="11" name="Rectangle 12"/>
          <p:cNvSpPr>
            <a:spLocks noChangeArrowheads="1"/>
          </p:cNvSpPr>
          <p:nvPr/>
        </p:nvSpPr>
        <p:spPr bwMode="auto">
          <a:xfrm>
            <a:off x="1" y="-150041"/>
            <a:ext cx="184731" cy="300082"/>
          </a:xfrm>
          <a:prstGeom prst="rect">
            <a:avLst/>
          </a:prstGeom>
          <a:noFill/>
          <a:ln>
            <a:noFill/>
          </a:ln>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altLang="en-US" sz="1350" dirty="0">
              <a:solidFill>
                <a:srgbClr val="000000"/>
              </a:solidFill>
              <a:ea typeface="MS PGothic" panose="020B0600070205080204" pitchFamily="34" charset="-128"/>
            </a:endParaRPr>
          </a:p>
        </p:txBody>
      </p:sp>
      <p:graphicFrame>
        <p:nvGraphicFramePr>
          <p:cNvPr id="12" name="Group 13"/>
          <p:cNvGraphicFramePr>
            <a:graphicFrameLocks noGrp="1"/>
          </p:cNvGraphicFramePr>
          <p:nvPr/>
        </p:nvGraphicFramePr>
        <p:xfrm>
          <a:off x="1828801" y="1143000"/>
          <a:ext cx="2811463" cy="334968"/>
        </p:xfrm>
        <a:graphic>
          <a:graphicData uri="http://schemas.openxmlformats.org/drawingml/2006/table">
            <a:tbl>
              <a:tblPr/>
              <a:tblGrid>
                <a:gridCol w="2811463">
                  <a:extLst>
                    <a:ext uri="{9D8B030D-6E8A-4147-A177-3AD203B41FA5}">
                      <a16:colId xmlns:a16="http://schemas.microsoft.com/office/drawing/2014/main" val="20000"/>
                    </a:ext>
                  </a:extLst>
                </a:gridCol>
              </a:tblGrid>
              <a:tr h="334963">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T="45564" marB="45564"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13" name="Group 19"/>
          <p:cNvGrpSpPr>
            <a:grpSpLocks/>
          </p:cNvGrpSpPr>
          <p:nvPr/>
        </p:nvGrpSpPr>
        <p:grpSpPr bwMode="auto">
          <a:xfrm>
            <a:off x="457200" y="3352800"/>
            <a:ext cx="8305800" cy="76200"/>
            <a:chOff x="192" y="192"/>
            <a:chExt cx="5280" cy="48"/>
          </a:xfrm>
        </p:grpSpPr>
        <p:sp>
          <p:nvSpPr>
            <p:cNvPr id="14" name="Line 20"/>
            <p:cNvSpPr>
              <a:spLocks noChangeShapeType="1"/>
            </p:cNvSpPr>
            <p:nvPr userDrawn="1"/>
          </p:nvSpPr>
          <p:spPr bwMode="auto">
            <a:xfrm>
              <a:off x="192" y="240"/>
              <a:ext cx="432"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350" dirty="0">
                <a:solidFill>
                  <a:srgbClr val="000000"/>
                </a:solidFill>
                <a:latin typeface="Arial" panose="020B0604020202020204" pitchFamily="34" charset="0"/>
                <a:ea typeface="MS PGothic" panose="020B0600070205080204" pitchFamily="34" charset="-128"/>
              </a:endParaRPr>
            </a:p>
          </p:txBody>
        </p:sp>
        <p:sp>
          <p:nvSpPr>
            <p:cNvPr id="15" name="Line 21"/>
            <p:cNvSpPr>
              <a:spLocks noChangeShapeType="1"/>
            </p:cNvSpPr>
            <p:nvPr userDrawn="1"/>
          </p:nvSpPr>
          <p:spPr bwMode="auto">
            <a:xfrm flipV="1">
              <a:off x="624" y="192"/>
              <a:ext cx="48" cy="48"/>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350" dirty="0">
                <a:solidFill>
                  <a:srgbClr val="000000"/>
                </a:solidFill>
                <a:latin typeface="Arial" panose="020B0604020202020204" pitchFamily="34" charset="0"/>
                <a:ea typeface="MS PGothic" panose="020B0600070205080204" pitchFamily="34" charset="-128"/>
              </a:endParaRPr>
            </a:p>
          </p:txBody>
        </p:sp>
        <p:sp>
          <p:nvSpPr>
            <p:cNvPr id="16" name="Line 22"/>
            <p:cNvSpPr>
              <a:spLocks noChangeShapeType="1"/>
            </p:cNvSpPr>
            <p:nvPr userDrawn="1"/>
          </p:nvSpPr>
          <p:spPr bwMode="auto">
            <a:xfrm>
              <a:off x="672" y="192"/>
              <a:ext cx="40" cy="48"/>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350" dirty="0">
                <a:solidFill>
                  <a:srgbClr val="000000"/>
                </a:solidFill>
                <a:latin typeface="Arial" panose="020B0604020202020204" pitchFamily="34" charset="0"/>
                <a:ea typeface="MS PGothic" panose="020B0600070205080204" pitchFamily="34" charset="-128"/>
              </a:endParaRPr>
            </a:p>
          </p:txBody>
        </p:sp>
        <p:sp>
          <p:nvSpPr>
            <p:cNvPr id="17" name="Line 23"/>
            <p:cNvSpPr>
              <a:spLocks noChangeShapeType="1"/>
            </p:cNvSpPr>
            <p:nvPr userDrawn="1"/>
          </p:nvSpPr>
          <p:spPr bwMode="auto">
            <a:xfrm>
              <a:off x="720" y="240"/>
              <a:ext cx="4752"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350" dirty="0">
                <a:solidFill>
                  <a:srgbClr val="000000"/>
                </a:solidFill>
                <a:latin typeface="Arial" panose="020B0604020202020204" pitchFamily="34" charset="0"/>
                <a:ea typeface="MS PGothic" panose="020B0600070205080204" pitchFamily="34" charset="-128"/>
              </a:endParaRPr>
            </a:p>
          </p:txBody>
        </p:sp>
      </p:grpSp>
      <p:sp>
        <p:nvSpPr>
          <p:cNvPr id="60420" name="Rectangle 4"/>
          <p:cNvSpPr>
            <a:spLocks noGrp="1" noChangeArrowheads="1"/>
          </p:cNvSpPr>
          <p:nvPr>
            <p:ph type="ctrTitle"/>
          </p:nvPr>
        </p:nvSpPr>
        <p:spPr>
          <a:xfrm>
            <a:off x="762000" y="1219200"/>
            <a:ext cx="7696200" cy="2057400"/>
          </a:xfrm>
        </p:spPr>
        <p:txBody>
          <a:bodyPr/>
          <a:lstStyle>
            <a:lvl1pPr>
              <a:defRPr sz="4050"/>
            </a:lvl1pPr>
          </a:lstStyle>
          <a:p>
            <a:r>
              <a:rPr lang="en-US"/>
              <a:t>Click to edit Master title style</a:t>
            </a:r>
          </a:p>
        </p:txBody>
      </p:sp>
      <p:sp>
        <p:nvSpPr>
          <p:cNvPr id="60421" name="Rectangle 5"/>
          <p:cNvSpPr>
            <a:spLocks noGrp="1" noChangeArrowheads="1"/>
          </p:cNvSpPr>
          <p:nvPr>
            <p:ph type="subTitle" idx="1"/>
          </p:nvPr>
        </p:nvSpPr>
        <p:spPr>
          <a:xfrm>
            <a:off x="717550" y="3673475"/>
            <a:ext cx="7696200" cy="2057400"/>
          </a:xfrm>
        </p:spPr>
        <p:txBody>
          <a:bodyPr/>
          <a:lstStyle>
            <a:lvl1pPr marL="0" indent="0">
              <a:buFont typeface="Wingdings" pitchFamily="2" charset="2"/>
              <a:buNone/>
              <a:defRPr sz="2100">
                <a:latin typeface="Arial" charset="0"/>
              </a:defRPr>
            </a:lvl1pPr>
          </a:lstStyle>
          <a:p>
            <a:r>
              <a:rPr lang="en-US"/>
              <a:t>Click to edit Master subtitle style</a:t>
            </a:r>
          </a:p>
        </p:txBody>
      </p:sp>
      <p:sp>
        <p:nvSpPr>
          <p:cNvPr id="18" name="Rectangle 6"/>
          <p:cNvSpPr>
            <a:spLocks noGrp="1" noChangeArrowheads="1"/>
          </p:cNvSpPr>
          <p:nvPr>
            <p:ph type="dt" sz="half" idx="10"/>
          </p:nvPr>
        </p:nvSpPr>
        <p:spPr>
          <a:xfrm>
            <a:off x="457200" y="6248400"/>
            <a:ext cx="2133600" cy="457200"/>
          </a:xfrm>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47597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37605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2"/>
            <a:ext cx="2057400" cy="5673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2"/>
            <a:ext cx="6019800" cy="5673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530723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76402"/>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2"/>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45479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76402"/>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76402"/>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050265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4000"/>
              </a:lnSpc>
              <a:defRPr sz="3733"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39" y="6690957"/>
            <a:ext cx="9144001" cy="248992"/>
          </a:xfrm>
          <a:prstGeom prst="rect">
            <a:avLst/>
          </a:prstGeom>
        </p:spPr>
      </p:pic>
      <p:sp>
        <p:nvSpPr>
          <p:cNvPr id="5" name="Text Placeholder 7"/>
          <p:cNvSpPr>
            <a:spLocks noGrp="1"/>
          </p:cNvSpPr>
          <p:nvPr>
            <p:ph type="body" sz="quarter" idx="10"/>
          </p:nvPr>
        </p:nvSpPr>
        <p:spPr>
          <a:xfrm>
            <a:off x="457200" y="1545167"/>
            <a:ext cx="82296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6014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1546181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38090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98485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2"/>
            <a:ext cx="4038600" cy="43021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2"/>
            <a:ext cx="4038600" cy="43021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73675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28562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3768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405000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0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235215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76402"/>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dfdfd</a:t>
            </a:r>
          </a:p>
          <a:p>
            <a:pPr lvl="1"/>
            <a:r>
              <a:rPr lang="en-US" altLang="en-US"/>
              <a:t>fdfd</a:t>
            </a:r>
          </a:p>
          <a:p>
            <a:pPr lvl="2"/>
            <a:r>
              <a:rPr lang="en-US" altLang="en-US"/>
              <a:t>Third level</a:t>
            </a:r>
          </a:p>
          <a:p>
            <a:pPr lvl="3"/>
            <a:r>
              <a:rPr lang="en-US" altLang="en-US"/>
              <a:t>Fourth level</a:t>
            </a:r>
          </a:p>
          <a:p>
            <a:pPr lvl="4"/>
            <a:r>
              <a:rPr lang="en-US" altLang="en-US"/>
              <a:t>Fifth level</a:t>
            </a:r>
          </a:p>
        </p:txBody>
      </p:sp>
      <p:sp>
        <p:nvSpPr>
          <p:cNvPr id="59396"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750">
                <a:latin typeface="Arial" charset="0"/>
                <a:ea typeface="+mn-ea"/>
              </a:defRPr>
            </a:lvl1pPr>
          </a:lstStyle>
          <a:p>
            <a:pPr fontAlgn="base">
              <a:spcBef>
                <a:spcPct val="0"/>
              </a:spcBef>
              <a:spcAft>
                <a:spcPct val="0"/>
              </a:spcAft>
              <a:defRPr/>
            </a:pPr>
            <a:endParaRPr lang="en-US" dirty="0">
              <a:solidFill>
                <a:srgbClr val="000000"/>
              </a:solidFill>
            </a:endParaRPr>
          </a:p>
        </p:txBody>
      </p:sp>
      <p:sp>
        <p:nvSpPr>
          <p:cNvPr id="1029" name="Rectangle 7"/>
          <p:cNvSpPr>
            <a:spLocks noChangeArrowheads="1"/>
          </p:cNvSpPr>
          <p:nvPr/>
        </p:nvSpPr>
        <p:spPr bwMode="auto">
          <a:xfrm>
            <a:off x="279401" y="152400"/>
            <a:ext cx="8455025" cy="381000"/>
          </a:xfrm>
          <a:prstGeom prst="rect">
            <a:avLst/>
          </a:prstGeom>
          <a:no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n-US" altLang="en-US" sz="1800" dirty="0">
              <a:solidFill>
                <a:srgbClr val="000000"/>
              </a:solidFill>
              <a:latin typeface="Times New Roman" panose="02020603050405020304" pitchFamily="18" charset="0"/>
              <a:ea typeface="MS PGothic" panose="020B0600070205080204" pitchFamily="34" charset="-128"/>
            </a:endParaRPr>
          </a:p>
        </p:txBody>
      </p:sp>
      <p:grpSp>
        <p:nvGrpSpPr>
          <p:cNvPr id="1030" name="Group 8"/>
          <p:cNvGrpSpPr>
            <a:grpSpLocks/>
          </p:cNvGrpSpPr>
          <p:nvPr/>
        </p:nvGrpSpPr>
        <p:grpSpPr bwMode="auto">
          <a:xfrm>
            <a:off x="381000" y="1524000"/>
            <a:ext cx="8382000" cy="76200"/>
            <a:chOff x="192" y="192"/>
            <a:chExt cx="5280" cy="48"/>
          </a:xfrm>
        </p:grpSpPr>
        <p:sp>
          <p:nvSpPr>
            <p:cNvPr id="1034" name="Line 9"/>
            <p:cNvSpPr>
              <a:spLocks noChangeShapeType="1"/>
            </p:cNvSpPr>
            <p:nvPr userDrawn="1"/>
          </p:nvSpPr>
          <p:spPr bwMode="auto">
            <a:xfrm>
              <a:off x="192" y="240"/>
              <a:ext cx="432"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350" dirty="0">
                <a:solidFill>
                  <a:srgbClr val="000000"/>
                </a:solidFill>
                <a:latin typeface="Arial" panose="020B0604020202020204" pitchFamily="34" charset="0"/>
                <a:ea typeface="MS PGothic" panose="020B0600070205080204" pitchFamily="34" charset="-128"/>
              </a:endParaRPr>
            </a:p>
          </p:txBody>
        </p:sp>
        <p:sp>
          <p:nvSpPr>
            <p:cNvPr id="1035" name="Line 10"/>
            <p:cNvSpPr>
              <a:spLocks noChangeShapeType="1"/>
            </p:cNvSpPr>
            <p:nvPr userDrawn="1"/>
          </p:nvSpPr>
          <p:spPr bwMode="auto">
            <a:xfrm flipV="1">
              <a:off x="624" y="192"/>
              <a:ext cx="48" cy="48"/>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350" dirty="0">
                <a:solidFill>
                  <a:srgbClr val="000000"/>
                </a:solidFill>
                <a:latin typeface="Arial" panose="020B0604020202020204" pitchFamily="34" charset="0"/>
                <a:ea typeface="MS PGothic" panose="020B0600070205080204" pitchFamily="34" charset="-128"/>
              </a:endParaRPr>
            </a:p>
          </p:txBody>
        </p:sp>
        <p:sp>
          <p:nvSpPr>
            <p:cNvPr id="1036" name="Line 11"/>
            <p:cNvSpPr>
              <a:spLocks noChangeShapeType="1"/>
            </p:cNvSpPr>
            <p:nvPr userDrawn="1"/>
          </p:nvSpPr>
          <p:spPr bwMode="auto">
            <a:xfrm>
              <a:off x="672" y="192"/>
              <a:ext cx="48" cy="48"/>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350" dirty="0">
                <a:solidFill>
                  <a:srgbClr val="000000"/>
                </a:solidFill>
                <a:latin typeface="Arial" panose="020B0604020202020204" pitchFamily="34" charset="0"/>
                <a:ea typeface="MS PGothic" panose="020B0600070205080204" pitchFamily="34" charset="-128"/>
              </a:endParaRPr>
            </a:p>
          </p:txBody>
        </p:sp>
        <p:sp>
          <p:nvSpPr>
            <p:cNvPr id="1037" name="Line 12"/>
            <p:cNvSpPr>
              <a:spLocks noChangeShapeType="1"/>
            </p:cNvSpPr>
            <p:nvPr userDrawn="1"/>
          </p:nvSpPr>
          <p:spPr bwMode="auto">
            <a:xfrm>
              <a:off x="720" y="240"/>
              <a:ext cx="4752"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350" dirty="0">
                <a:solidFill>
                  <a:srgbClr val="000000"/>
                </a:solidFill>
                <a:latin typeface="Arial" panose="020B0604020202020204" pitchFamily="34" charset="0"/>
                <a:ea typeface="MS PGothic" panose="020B0600070205080204" pitchFamily="34" charset="-128"/>
              </a:endParaRPr>
            </a:p>
          </p:txBody>
        </p:sp>
      </p:grpSp>
      <p:sp>
        <p:nvSpPr>
          <p:cNvPr id="1031" name="Rectangle 13"/>
          <p:cNvSpPr>
            <a:spLocks noChangeArrowheads="1"/>
          </p:cNvSpPr>
          <p:nvPr/>
        </p:nvSpPr>
        <p:spPr bwMode="auto">
          <a:xfrm>
            <a:off x="381001" y="304800"/>
            <a:ext cx="8391525" cy="5791200"/>
          </a:xfrm>
          <a:prstGeom prst="rect">
            <a:avLst/>
          </a:prstGeom>
          <a:noFill/>
          <a:ln w="12700">
            <a:solidFill>
              <a:schemeClr val="tx1"/>
            </a:solidFill>
            <a:miter lim="800000"/>
            <a:headEnd/>
            <a:tailEnd/>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n-US" altLang="en-US" sz="1800" dirty="0">
              <a:solidFill>
                <a:srgbClr val="000000"/>
              </a:solidFill>
              <a:latin typeface="Times New Roman" panose="02020603050405020304" pitchFamily="18" charset="0"/>
              <a:ea typeface="MS PGothic" panose="020B0600070205080204" pitchFamily="34" charset="-128"/>
            </a:endParaRPr>
          </a:p>
        </p:txBody>
      </p:sp>
      <p:sp>
        <p:nvSpPr>
          <p:cNvPr id="1032" name="Rectangle 14"/>
          <p:cNvSpPr>
            <a:spLocks noChangeArrowheads="1"/>
          </p:cNvSpPr>
          <p:nvPr/>
        </p:nvSpPr>
        <p:spPr bwMode="auto">
          <a:xfrm>
            <a:off x="381000" y="304802"/>
            <a:ext cx="76200" cy="5795963"/>
          </a:xfrm>
          <a:prstGeom prst="rect">
            <a:avLst/>
          </a:prstGeom>
          <a:solidFill>
            <a:srgbClr val="0923A3"/>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n-US" altLang="en-US" sz="1800" dirty="0">
              <a:solidFill>
                <a:srgbClr val="000000"/>
              </a:solidFill>
              <a:latin typeface="Times New Roman" panose="02020603050405020304" pitchFamily="18" charset="0"/>
              <a:ea typeface="MS PGothic" panose="020B0600070205080204" pitchFamily="34" charset="-128"/>
            </a:endParaRPr>
          </a:p>
        </p:txBody>
      </p:sp>
      <p:sp>
        <p:nvSpPr>
          <p:cNvPr id="1033" name="Rectangle 15"/>
          <p:cNvSpPr>
            <a:spLocks noChangeArrowheads="1"/>
          </p:cNvSpPr>
          <p:nvPr/>
        </p:nvSpPr>
        <p:spPr bwMode="auto">
          <a:xfrm rot="5400000" flipH="1" flipV="1">
            <a:off x="4533900" y="-3848100"/>
            <a:ext cx="76200" cy="8382000"/>
          </a:xfrm>
          <a:prstGeom prst="rect">
            <a:avLst/>
          </a:prstGeom>
          <a:solidFill>
            <a:srgbClr val="0923A3"/>
          </a:solidFill>
          <a:ln w="12700">
            <a:solidFill>
              <a:schemeClr val="tx1"/>
            </a:solidFill>
            <a:miter lim="800000"/>
            <a:headEnd/>
            <a:tailEnd/>
          </a:ln>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n-US" altLang="en-US" sz="1800" dirty="0">
              <a:solidFill>
                <a:srgbClr val="000000"/>
              </a:solidFill>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748961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Lst>
  <p:txStyles>
    <p:titleStyle>
      <a:lvl1pPr algn="l" rtl="0" eaLnBrk="0" fontAlgn="base" hangingPunct="0">
        <a:spcBef>
          <a:spcPct val="0"/>
        </a:spcBef>
        <a:spcAft>
          <a:spcPct val="0"/>
        </a:spcAft>
        <a:defRPr sz="3300">
          <a:solidFill>
            <a:srgbClr val="000099"/>
          </a:solidFill>
          <a:latin typeface="+mj-lt"/>
          <a:ea typeface="MS PGothic" panose="020B0600070205080204" pitchFamily="34" charset="-128"/>
          <a:cs typeface="+mj-cs"/>
        </a:defRPr>
      </a:lvl1pPr>
      <a:lvl2pPr algn="l" rtl="0" eaLnBrk="0" fontAlgn="base" hangingPunct="0">
        <a:spcBef>
          <a:spcPct val="0"/>
        </a:spcBef>
        <a:spcAft>
          <a:spcPct val="0"/>
        </a:spcAft>
        <a:defRPr sz="3300">
          <a:solidFill>
            <a:srgbClr val="000099"/>
          </a:solidFill>
          <a:latin typeface="Times New Roman" pitchFamily="18" charset="0"/>
          <a:ea typeface="MS PGothic" panose="020B0600070205080204" pitchFamily="34" charset="-128"/>
        </a:defRPr>
      </a:lvl2pPr>
      <a:lvl3pPr algn="l" rtl="0" eaLnBrk="0" fontAlgn="base" hangingPunct="0">
        <a:spcBef>
          <a:spcPct val="0"/>
        </a:spcBef>
        <a:spcAft>
          <a:spcPct val="0"/>
        </a:spcAft>
        <a:defRPr sz="3300">
          <a:solidFill>
            <a:srgbClr val="000099"/>
          </a:solidFill>
          <a:latin typeface="Times New Roman" pitchFamily="18" charset="0"/>
          <a:ea typeface="MS PGothic" panose="020B0600070205080204" pitchFamily="34" charset="-128"/>
        </a:defRPr>
      </a:lvl3pPr>
      <a:lvl4pPr algn="l" rtl="0" eaLnBrk="0" fontAlgn="base" hangingPunct="0">
        <a:spcBef>
          <a:spcPct val="0"/>
        </a:spcBef>
        <a:spcAft>
          <a:spcPct val="0"/>
        </a:spcAft>
        <a:defRPr sz="3300">
          <a:solidFill>
            <a:srgbClr val="000099"/>
          </a:solidFill>
          <a:latin typeface="Times New Roman" pitchFamily="18" charset="0"/>
          <a:ea typeface="MS PGothic" panose="020B0600070205080204" pitchFamily="34" charset="-128"/>
        </a:defRPr>
      </a:lvl4pPr>
      <a:lvl5pPr algn="l" rtl="0" eaLnBrk="0" fontAlgn="base" hangingPunct="0">
        <a:spcBef>
          <a:spcPct val="0"/>
        </a:spcBef>
        <a:spcAft>
          <a:spcPct val="0"/>
        </a:spcAft>
        <a:defRPr sz="3300">
          <a:solidFill>
            <a:srgbClr val="000099"/>
          </a:solidFill>
          <a:latin typeface="Times New Roman" pitchFamily="18" charset="0"/>
          <a:ea typeface="MS PGothic" panose="020B0600070205080204" pitchFamily="34" charset="-128"/>
        </a:defRPr>
      </a:lvl5pPr>
      <a:lvl6pPr marL="342900" algn="l" rtl="0" fontAlgn="base">
        <a:spcBef>
          <a:spcPct val="0"/>
        </a:spcBef>
        <a:spcAft>
          <a:spcPct val="0"/>
        </a:spcAft>
        <a:defRPr sz="3300">
          <a:solidFill>
            <a:srgbClr val="000099"/>
          </a:solidFill>
          <a:latin typeface="Times New Roman" pitchFamily="18" charset="0"/>
        </a:defRPr>
      </a:lvl6pPr>
      <a:lvl7pPr marL="685800" algn="l" rtl="0" fontAlgn="base">
        <a:spcBef>
          <a:spcPct val="0"/>
        </a:spcBef>
        <a:spcAft>
          <a:spcPct val="0"/>
        </a:spcAft>
        <a:defRPr sz="3300">
          <a:solidFill>
            <a:srgbClr val="000099"/>
          </a:solidFill>
          <a:latin typeface="Times New Roman" pitchFamily="18" charset="0"/>
        </a:defRPr>
      </a:lvl7pPr>
      <a:lvl8pPr marL="1028700" algn="l" rtl="0" fontAlgn="base">
        <a:spcBef>
          <a:spcPct val="0"/>
        </a:spcBef>
        <a:spcAft>
          <a:spcPct val="0"/>
        </a:spcAft>
        <a:defRPr sz="3300">
          <a:solidFill>
            <a:srgbClr val="000099"/>
          </a:solidFill>
          <a:latin typeface="Times New Roman" pitchFamily="18" charset="0"/>
        </a:defRPr>
      </a:lvl8pPr>
      <a:lvl9pPr marL="1371600" algn="l" rtl="0" fontAlgn="base">
        <a:spcBef>
          <a:spcPct val="0"/>
        </a:spcBef>
        <a:spcAft>
          <a:spcPct val="0"/>
        </a:spcAft>
        <a:defRPr sz="3300">
          <a:solidFill>
            <a:srgbClr val="000099"/>
          </a:solidFill>
          <a:latin typeface="Times New Roman" pitchFamily="18" charset="0"/>
        </a:defRPr>
      </a:lvl9pPr>
    </p:titleStyle>
    <p:bodyStyle>
      <a:lvl1pPr marL="352425" indent="-352425" algn="l" rtl="0" eaLnBrk="0" fontAlgn="base" hangingPunct="0">
        <a:spcBef>
          <a:spcPct val="20000"/>
        </a:spcBef>
        <a:spcAft>
          <a:spcPct val="0"/>
        </a:spcAft>
        <a:buClr>
          <a:srgbClr val="CC3300"/>
        </a:buClr>
        <a:buSzPct val="70000"/>
        <a:buFont typeface="Wingdings" panose="05000000000000000000" pitchFamily="2" charset="2"/>
        <a:buChar char="o"/>
        <a:defRPr sz="2400">
          <a:solidFill>
            <a:schemeClr val="tx1"/>
          </a:solidFill>
          <a:latin typeface="+mn-lt"/>
          <a:ea typeface="MS PGothic" panose="020B0600070205080204" pitchFamily="34" charset="-128"/>
          <a:cs typeface="+mn-cs"/>
        </a:defRPr>
      </a:lvl1pPr>
      <a:lvl2pPr marL="681038" indent="-327422" algn="l" rtl="0" eaLnBrk="0" fontAlgn="base" hangingPunct="0">
        <a:spcBef>
          <a:spcPct val="20000"/>
        </a:spcBef>
        <a:spcAft>
          <a:spcPct val="0"/>
        </a:spcAft>
        <a:buClr>
          <a:srgbClr val="000099"/>
        </a:buClr>
        <a:buSzPct val="75000"/>
        <a:buFont typeface="Wingdings" panose="05000000000000000000" pitchFamily="2" charset="2"/>
        <a:buChar char="n"/>
        <a:defRPr sz="2100">
          <a:solidFill>
            <a:schemeClr val="tx1"/>
          </a:solidFill>
          <a:latin typeface="+mn-lt"/>
          <a:ea typeface="MS PGothic" panose="020B0600070205080204" pitchFamily="34" charset="-128"/>
        </a:defRPr>
      </a:lvl2pPr>
      <a:lvl3pPr marL="1033463" indent="-351235" algn="l" rtl="0" eaLnBrk="0" fontAlgn="base" hangingPunct="0">
        <a:spcBef>
          <a:spcPct val="20000"/>
        </a:spcBef>
        <a:spcAft>
          <a:spcPct val="0"/>
        </a:spcAft>
        <a:buClr>
          <a:srgbClr val="CC3300"/>
        </a:buClr>
        <a:buSzPct val="65000"/>
        <a:buFont typeface="Wingdings" panose="05000000000000000000" pitchFamily="2" charset="2"/>
        <a:buChar char="o"/>
        <a:defRPr sz="1800">
          <a:solidFill>
            <a:schemeClr val="tx1"/>
          </a:solidFill>
          <a:latin typeface="+mn-lt"/>
          <a:ea typeface="MS PGothic" panose="020B0600070205080204" pitchFamily="34" charset="-128"/>
        </a:defRPr>
      </a:lvl3pPr>
      <a:lvl4pPr marL="1370410" indent="-328613" algn="l" rtl="0" eaLnBrk="0" fontAlgn="base" hangingPunct="0">
        <a:spcBef>
          <a:spcPct val="20000"/>
        </a:spcBef>
        <a:spcAft>
          <a:spcPct val="0"/>
        </a:spcAft>
        <a:buClr>
          <a:srgbClr val="000099"/>
        </a:buClr>
        <a:buSzPct val="75000"/>
        <a:buFont typeface="Wingdings" panose="05000000000000000000" pitchFamily="2" charset="2"/>
        <a:buChar char="n"/>
        <a:defRPr sz="1500">
          <a:solidFill>
            <a:schemeClr val="tx1"/>
          </a:solidFill>
          <a:latin typeface="+mn-lt"/>
          <a:ea typeface="MS PGothic" panose="020B0600070205080204" pitchFamily="34" charset="-128"/>
        </a:defRPr>
      </a:lvl4pPr>
      <a:lvl5pPr marL="1722835" indent="-351235" algn="l" rtl="0" eaLnBrk="0" fontAlgn="base" hangingPunct="0">
        <a:spcBef>
          <a:spcPct val="20000"/>
        </a:spcBef>
        <a:spcAft>
          <a:spcPct val="0"/>
        </a:spcAft>
        <a:buClr>
          <a:srgbClr val="CC3300"/>
        </a:buClr>
        <a:buSzPct val="50000"/>
        <a:buFont typeface="Wingdings" panose="05000000000000000000" pitchFamily="2" charset="2"/>
        <a:buChar char="o"/>
        <a:defRPr sz="1500">
          <a:solidFill>
            <a:schemeClr val="tx1"/>
          </a:solidFill>
          <a:latin typeface="+mn-lt"/>
          <a:ea typeface="MS PGothic" panose="020B0600070205080204" pitchFamily="34" charset="-128"/>
        </a:defRPr>
      </a:lvl5pPr>
      <a:lvl6pPr marL="2065735" indent="-351235" algn="l" rtl="0" fontAlgn="base">
        <a:spcBef>
          <a:spcPct val="20000"/>
        </a:spcBef>
        <a:spcAft>
          <a:spcPct val="0"/>
        </a:spcAft>
        <a:buClr>
          <a:srgbClr val="CC3300"/>
        </a:buClr>
        <a:buSzPct val="50000"/>
        <a:buFont typeface="Wingdings" pitchFamily="2" charset="2"/>
        <a:buChar char="o"/>
        <a:defRPr sz="1500">
          <a:solidFill>
            <a:schemeClr val="tx1"/>
          </a:solidFill>
          <a:latin typeface="+mn-lt"/>
        </a:defRPr>
      </a:lvl6pPr>
      <a:lvl7pPr marL="2408635" indent="-351235" algn="l" rtl="0" fontAlgn="base">
        <a:spcBef>
          <a:spcPct val="20000"/>
        </a:spcBef>
        <a:spcAft>
          <a:spcPct val="0"/>
        </a:spcAft>
        <a:buClr>
          <a:srgbClr val="CC3300"/>
        </a:buClr>
        <a:buSzPct val="50000"/>
        <a:buFont typeface="Wingdings" pitchFamily="2" charset="2"/>
        <a:buChar char="o"/>
        <a:defRPr sz="1500">
          <a:solidFill>
            <a:schemeClr val="tx1"/>
          </a:solidFill>
          <a:latin typeface="+mn-lt"/>
        </a:defRPr>
      </a:lvl7pPr>
      <a:lvl8pPr marL="2751535" indent="-351235" algn="l" rtl="0" fontAlgn="base">
        <a:spcBef>
          <a:spcPct val="20000"/>
        </a:spcBef>
        <a:spcAft>
          <a:spcPct val="0"/>
        </a:spcAft>
        <a:buClr>
          <a:srgbClr val="CC3300"/>
        </a:buClr>
        <a:buSzPct val="50000"/>
        <a:buFont typeface="Wingdings" pitchFamily="2" charset="2"/>
        <a:buChar char="o"/>
        <a:defRPr sz="1500">
          <a:solidFill>
            <a:schemeClr val="tx1"/>
          </a:solidFill>
          <a:latin typeface="+mn-lt"/>
        </a:defRPr>
      </a:lvl8pPr>
      <a:lvl9pPr marL="3094435" indent="-351235" algn="l" rtl="0" fontAlgn="base">
        <a:spcBef>
          <a:spcPct val="20000"/>
        </a:spcBef>
        <a:spcAft>
          <a:spcPct val="0"/>
        </a:spcAft>
        <a:buClr>
          <a:srgbClr val="CC3300"/>
        </a:buClr>
        <a:buSzPct val="50000"/>
        <a:buFont typeface="Wingdings" pitchFamily="2" charset="2"/>
        <a:buChar char="o"/>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tfah.org/health-issues/pphf/"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tfah.org/report/136/"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tfah.org/report/135/"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ctrTitle"/>
          </p:nvPr>
        </p:nvSpPr>
        <p:spPr>
          <a:xfrm>
            <a:off x="880533" y="1794933"/>
            <a:ext cx="7696200" cy="1878542"/>
          </a:xfrm>
        </p:spPr>
        <p:txBody>
          <a:bodyPr anchor="t"/>
          <a:lstStyle/>
          <a:p>
            <a:pPr algn="ctr" eaLnBrk="1" hangingPunct="1">
              <a:defRPr/>
            </a:pPr>
            <a:r>
              <a:rPr lang="en-US" altLang="en-US" b="1" dirty="0">
                <a:solidFill>
                  <a:srgbClr val="333399"/>
                </a:solidFill>
              </a:rPr>
              <a:t>Improving Health At a Time of Change and Uncertainty</a:t>
            </a:r>
          </a:p>
        </p:txBody>
      </p:sp>
      <p:sp>
        <p:nvSpPr>
          <p:cNvPr id="3" name="Subtitle 2"/>
          <p:cNvSpPr>
            <a:spLocks noGrp="1"/>
          </p:cNvSpPr>
          <p:nvPr>
            <p:ph type="subTitle" idx="1"/>
          </p:nvPr>
        </p:nvSpPr>
        <p:spPr/>
        <p:txBody>
          <a:bodyPr/>
          <a:lstStyle/>
          <a:p>
            <a:endParaRPr lang="en-US" dirty="0"/>
          </a:p>
          <a:p>
            <a:r>
              <a:rPr lang="en-US" sz="2400" dirty="0"/>
              <a:t>John Auerbach</a:t>
            </a:r>
          </a:p>
          <a:p>
            <a:r>
              <a:rPr lang="en-US" sz="2400" dirty="0"/>
              <a:t>President and CEO</a:t>
            </a:r>
          </a:p>
          <a:p>
            <a:r>
              <a:rPr lang="en-US" sz="2400" dirty="0"/>
              <a:t>March 30, 2017</a:t>
            </a:r>
          </a:p>
        </p:txBody>
      </p:sp>
      <p:sp>
        <p:nvSpPr>
          <p:cNvPr id="4" name="Rectangle 3"/>
          <p:cNvSpPr>
            <a:spLocks noGrp="1" noChangeArrowheads="1"/>
          </p:cNvSpPr>
          <p:nvPr/>
        </p:nvSpPr>
        <p:spPr bwMode="auto">
          <a:xfrm>
            <a:off x="1550194" y="3231356"/>
            <a:ext cx="5397104" cy="1828800"/>
          </a:xfrm>
          <a:prstGeom prst="rect">
            <a:avLst/>
          </a:prstGeom>
          <a:noFill/>
          <a:ln>
            <a:noFill/>
          </a:ln>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lnSpc>
                <a:spcPct val="90000"/>
              </a:lnSpc>
              <a:spcBef>
                <a:spcPct val="20000"/>
              </a:spcBef>
              <a:spcAft>
                <a:spcPct val="0"/>
              </a:spcAft>
              <a:buClr>
                <a:srgbClr val="CC3300"/>
              </a:buClr>
              <a:buSzPct val="70000"/>
              <a:buFont typeface="Wingdings" panose="05000000000000000000" pitchFamily="2" charset="2"/>
              <a:buNone/>
              <a:defRPr/>
            </a:pPr>
            <a:endParaRPr lang="en-US" altLang="en-US" sz="2100" b="1" dirty="0">
              <a:solidFill>
                <a:srgbClr val="333399"/>
              </a:solidFill>
              <a:effectLst>
                <a:outerShdw blurRad="38100" dist="38100" dir="2700000" algn="tl">
                  <a:srgbClr val="C0C0C0"/>
                </a:outerShdw>
              </a:effectLst>
            </a:endParaRPr>
          </a:p>
          <a:p>
            <a:pPr fontAlgn="base">
              <a:lnSpc>
                <a:spcPct val="90000"/>
              </a:lnSpc>
              <a:spcBef>
                <a:spcPct val="20000"/>
              </a:spcBef>
              <a:spcAft>
                <a:spcPct val="0"/>
              </a:spcAft>
              <a:buClr>
                <a:srgbClr val="CC3300"/>
              </a:buClr>
              <a:buSzPct val="70000"/>
              <a:buFont typeface="Wingdings" panose="05000000000000000000" pitchFamily="2" charset="2"/>
              <a:buNone/>
              <a:defRPr/>
            </a:pPr>
            <a:endParaRPr lang="en-US" altLang="en-US" sz="2100" b="1" dirty="0">
              <a:solidFill>
                <a:srgbClr val="333399"/>
              </a:solidFill>
              <a:effectLst>
                <a:outerShdw blurRad="38100" dist="38100" dir="2700000" algn="tl">
                  <a:srgbClr val="C0C0C0"/>
                </a:outerShdw>
              </a:effectLst>
            </a:endParaRPr>
          </a:p>
        </p:txBody>
      </p:sp>
    </p:spTree>
    <p:extLst>
      <p:ext uri="{BB962C8B-B14F-4D97-AF65-F5344CB8AC3E}">
        <p14:creationId xmlns:p14="http://schemas.microsoft.com/office/powerpoint/2010/main" val="224172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47225"/>
          </a:xfrm>
          <a:noFill/>
        </p:spPr>
        <p:txBody>
          <a:bodyPr>
            <a:normAutofit/>
          </a:bodyPr>
          <a:lstStyle/>
          <a:p>
            <a:pPr algn="ctr"/>
            <a:r>
              <a:rPr lang="en-US" sz="3600" b="1" dirty="0">
                <a:latin typeface="Calibri" panose="020F0502020204030204" pitchFamily="34" charset="0"/>
              </a:rPr>
              <a:t>Development of 6|18 Initiative</a:t>
            </a:r>
          </a:p>
        </p:txBody>
      </p:sp>
      <p:sp>
        <p:nvSpPr>
          <p:cNvPr id="3" name="Content Placeholder 2"/>
          <p:cNvSpPr>
            <a:spLocks noGrp="1"/>
          </p:cNvSpPr>
          <p:nvPr>
            <p:ph idx="1"/>
          </p:nvPr>
        </p:nvSpPr>
        <p:spPr>
          <a:xfrm>
            <a:off x="457200" y="1600200"/>
            <a:ext cx="3023420" cy="4876800"/>
          </a:xfrm>
        </p:spPr>
        <p:txBody>
          <a:bodyPr>
            <a:normAutofit/>
          </a:bodyPr>
          <a:lstStyle/>
          <a:p>
            <a:pPr>
              <a:buClr>
                <a:srgbClr val="005DAA"/>
              </a:buClr>
              <a:buFont typeface="Wingdings" panose="05000000000000000000" pitchFamily="2" charset="2"/>
              <a:buChar char="q"/>
            </a:pPr>
            <a:r>
              <a:rPr lang="en-US" sz="2800" dirty="0">
                <a:solidFill>
                  <a:srgbClr val="5F5F5F"/>
                </a:solidFill>
                <a:latin typeface="Calibri" panose="020F0502020204030204" pitchFamily="34" charset="0"/>
              </a:rPr>
              <a:t>Focus on 6 high-cost, high-prevalence conditions</a:t>
            </a:r>
          </a:p>
          <a:p>
            <a:pPr>
              <a:buClr>
                <a:srgbClr val="005DAA"/>
              </a:buClr>
              <a:buFont typeface="Wingdings" panose="05000000000000000000" pitchFamily="2" charset="2"/>
              <a:buChar char="q"/>
            </a:pPr>
            <a:r>
              <a:rPr lang="en-US" sz="2800" dirty="0">
                <a:solidFill>
                  <a:srgbClr val="5F5F5F"/>
                </a:solidFill>
                <a:latin typeface="Calibri" panose="020F0502020204030204" pitchFamily="34" charset="0"/>
              </a:rPr>
              <a:t>Review of CIO evidence-based  clinical interventions</a:t>
            </a:r>
          </a:p>
          <a:p>
            <a:pPr>
              <a:buClr>
                <a:srgbClr val="005DAA"/>
              </a:buClr>
              <a:buFont typeface="Wingdings" panose="05000000000000000000" pitchFamily="2" charset="2"/>
              <a:buChar char="q"/>
            </a:pPr>
            <a:r>
              <a:rPr lang="en-US" sz="2800" dirty="0">
                <a:solidFill>
                  <a:srgbClr val="5F5F5F"/>
                </a:solidFill>
                <a:latin typeface="Calibri" panose="020F0502020204030204" pitchFamily="34" charset="0"/>
              </a:rPr>
              <a:t>18 interventions identified </a:t>
            </a:r>
          </a:p>
          <a:p>
            <a:endParaRPr lang="en-US" dirty="0">
              <a:latin typeface="Calibri" panose="020F0502020204030204" pitchFamily="34" charset="0"/>
            </a:endParaRPr>
          </a:p>
        </p:txBody>
      </p:sp>
      <p:pic>
        <p:nvPicPr>
          <p:cNvPr id="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310" y="2152356"/>
            <a:ext cx="5015184" cy="379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49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9"/>
            <a:ext cx="8229600" cy="1413484"/>
          </a:xfrm>
          <a:noFill/>
        </p:spPr>
        <p:txBody>
          <a:bodyPr>
            <a:normAutofit/>
          </a:bodyPr>
          <a:lstStyle/>
          <a:p>
            <a:pPr algn="ctr"/>
            <a:r>
              <a:rPr lang="en-US" sz="3600" b="1" dirty="0">
                <a:solidFill>
                  <a:srgbClr val="000099"/>
                </a:solidFill>
                <a:latin typeface="Calibri" panose="020F0502020204030204" pitchFamily="34" charset="0"/>
              </a:rPr>
              <a:t>Bucket 2: Innovative Patient-Centered Care</a:t>
            </a:r>
            <a:endParaRPr lang="en-US" sz="3600" dirty="0">
              <a:solidFill>
                <a:srgbClr val="000099"/>
              </a:solidFill>
              <a:latin typeface="Calibri" panose="020F0502020204030204" pitchFamily="34" charset="0"/>
            </a:endParaRPr>
          </a:p>
        </p:txBody>
      </p:sp>
      <p:sp>
        <p:nvSpPr>
          <p:cNvPr id="6" name="Subtitle 5"/>
          <p:cNvSpPr>
            <a:spLocks noGrp="1"/>
          </p:cNvSpPr>
          <p:nvPr>
            <p:ph type="body" sz="quarter" idx="10"/>
          </p:nvPr>
        </p:nvSpPr>
        <p:spPr/>
        <p:txBody>
          <a:bodyPr/>
          <a:lstStyle/>
          <a:p>
            <a:pPr marL="0" indent="0" algn="ctr">
              <a:buNone/>
            </a:pPr>
            <a:r>
              <a:rPr lang="en-US" i="1" dirty="0">
                <a:solidFill>
                  <a:srgbClr val="5F5F5F"/>
                </a:solidFill>
                <a:latin typeface="Calibri" panose="020F0502020204030204" pitchFamily="34" charset="0"/>
              </a:rPr>
              <a:t>Focus on Preventive Care</a:t>
            </a:r>
          </a:p>
        </p:txBody>
      </p:sp>
      <p:pic>
        <p:nvPicPr>
          <p:cNvPr id="7" name="Picture 6"/>
          <p:cNvPicPr>
            <a:picLocks noChangeAspect="1"/>
          </p:cNvPicPr>
          <p:nvPr/>
        </p:nvPicPr>
        <p:blipFill rotWithShape="1">
          <a:blip r:embed="rId2"/>
          <a:srcRect l="32491" t="16947" r="36098" b="17812"/>
          <a:stretch/>
        </p:blipFill>
        <p:spPr>
          <a:xfrm>
            <a:off x="3255706" y="2573203"/>
            <a:ext cx="2632588" cy="2716249"/>
          </a:xfrm>
          <a:prstGeom prst="rect">
            <a:avLst/>
          </a:prstGeom>
        </p:spPr>
      </p:pic>
    </p:spTree>
    <p:extLst>
      <p:ext uri="{BB962C8B-B14F-4D97-AF65-F5344CB8AC3E}">
        <p14:creationId xmlns:p14="http://schemas.microsoft.com/office/powerpoint/2010/main" val="415609157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8223"/>
            <a:ext cx="9144000" cy="1102868"/>
          </a:xfrm>
          <a:noFill/>
        </p:spPr>
        <p:txBody>
          <a:bodyPr>
            <a:noAutofit/>
          </a:bodyPr>
          <a:lstStyle/>
          <a:p>
            <a:pPr algn="ctr">
              <a:lnSpc>
                <a:spcPct val="100000"/>
              </a:lnSpc>
            </a:pPr>
            <a:r>
              <a:rPr lang="en-US" sz="3400" dirty="0">
                <a:solidFill>
                  <a:srgbClr val="000099"/>
                </a:solidFill>
                <a:latin typeface="Calibri" panose="020F0502020204030204" pitchFamily="34" charset="0"/>
              </a:rPr>
              <a:t>To Address Asthma</a:t>
            </a:r>
            <a:r>
              <a:rPr lang="en-US" sz="3400" b="0" dirty="0">
                <a:solidFill>
                  <a:srgbClr val="000099"/>
                </a:solidFill>
                <a:latin typeface="Calibri" panose="020F0502020204030204" pitchFamily="34" charset="0"/>
              </a:rPr>
              <a:t>:</a:t>
            </a:r>
            <a:br>
              <a:rPr lang="en-US" sz="3600" b="0" dirty="0">
                <a:solidFill>
                  <a:srgbClr val="000099"/>
                </a:solidFill>
                <a:latin typeface="Calibri" panose="020F0502020204030204" pitchFamily="34" charset="0"/>
              </a:rPr>
            </a:br>
            <a:r>
              <a:rPr lang="en-US" sz="3200" b="0" dirty="0">
                <a:solidFill>
                  <a:srgbClr val="000099"/>
                </a:solidFill>
                <a:latin typeface="Calibri" panose="020F0502020204030204" pitchFamily="34" charset="0"/>
              </a:rPr>
              <a:t>Healthy Home Risk Reduction</a:t>
            </a:r>
            <a:endParaRPr lang="en-US" sz="3600" b="0" dirty="0">
              <a:solidFill>
                <a:srgbClr val="000099"/>
              </a:solidFill>
              <a:latin typeface="Calibri" panose="020F0502020204030204" pitchFamily="34" charset="0"/>
            </a:endParaRPr>
          </a:p>
        </p:txBody>
      </p:sp>
      <p:sp>
        <p:nvSpPr>
          <p:cNvPr id="3" name="Content Placeholder 2"/>
          <p:cNvSpPr>
            <a:spLocks noGrp="1"/>
          </p:cNvSpPr>
          <p:nvPr>
            <p:ph idx="1"/>
          </p:nvPr>
        </p:nvSpPr>
        <p:spPr>
          <a:xfrm>
            <a:off x="678040" y="2124222"/>
            <a:ext cx="7704539" cy="4474586"/>
          </a:xfrm>
        </p:spPr>
        <p:txBody>
          <a:bodyPr anchor="t">
            <a:normAutofit/>
          </a:bodyPr>
          <a:lstStyle/>
          <a:p>
            <a:pPr>
              <a:buNone/>
            </a:pPr>
            <a:r>
              <a:rPr lang="en-US" sz="2000" b="0" dirty="0">
                <a:solidFill>
                  <a:srgbClr val="FFC000"/>
                </a:solidFill>
              </a:rPr>
              <a:t>	</a:t>
            </a:r>
          </a:p>
          <a:p>
            <a:pPr>
              <a:buNone/>
            </a:pPr>
            <a:endParaRPr lang="en-US" sz="1000" b="0" dirty="0">
              <a:solidFill>
                <a:srgbClr val="FFC000"/>
              </a:solidFill>
            </a:endParaRPr>
          </a:p>
          <a:p>
            <a:pPr>
              <a:buNone/>
            </a:pPr>
            <a:endParaRPr lang="en-US" sz="2000" b="0" dirty="0">
              <a:solidFill>
                <a:srgbClr val="FFC000"/>
              </a:solidFill>
            </a:endParaRPr>
          </a:p>
          <a:p>
            <a:pPr>
              <a:buNone/>
            </a:pPr>
            <a:r>
              <a:rPr lang="en-US" sz="2000" b="0" dirty="0">
                <a:solidFill>
                  <a:srgbClr val="FFC000"/>
                </a:solidFill>
              </a:rPr>
              <a:t>	</a:t>
            </a:r>
          </a:p>
          <a:p>
            <a:pPr>
              <a:buSzPct val="80000"/>
            </a:pPr>
            <a:endParaRPr lang="en-US" sz="2800" b="0" dirty="0">
              <a:solidFill>
                <a:schemeClr val="tx1"/>
              </a:solidFill>
            </a:endParaRPr>
          </a:p>
          <a:p>
            <a:pPr algn="ctr">
              <a:buSzPct val="80000"/>
              <a:buFont typeface="Arial" panose="020B0604020202020204" pitchFamily="34" charset="0"/>
              <a:buChar char="•"/>
            </a:pPr>
            <a:r>
              <a:rPr lang="en-US" sz="2800" dirty="0">
                <a:solidFill>
                  <a:schemeClr val="accent4"/>
                </a:solidFill>
                <a:latin typeface="Calibri" panose="020F0502020204030204" pitchFamily="34" charset="0"/>
              </a:rPr>
              <a:t>Home visit by CHWs to</a:t>
            </a:r>
          </a:p>
          <a:p>
            <a:pPr lvl="1" algn="ctr">
              <a:buClr>
                <a:srgbClr val="9A3B26"/>
              </a:buClr>
              <a:buFont typeface="Wingdings" panose="05000000000000000000" pitchFamily="2" charset="2"/>
              <a:buChar char="q"/>
            </a:pPr>
            <a:r>
              <a:rPr lang="en-US" sz="2800" dirty="0">
                <a:solidFill>
                  <a:schemeClr val="accent4"/>
                </a:solidFill>
                <a:latin typeface="Calibri" panose="020F0502020204030204" pitchFamily="34" charset="0"/>
              </a:rPr>
              <a:t>Provide additional education/ encouragement</a:t>
            </a:r>
          </a:p>
          <a:p>
            <a:pPr lvl="1" algn="ctr">
              <a:buClr>
                <a:srgbClr val="9A3B26"/>
              </a:buClr>
              <a:buFont typeface="Wingdings" panose="05000000000000000000" pitchFamily="2" charset="2"/>
              <a:buChar char="q"/>
            </a:pPr>
            <a:r>
              <a:rPr lang="en-US" sz="2800" dirty="0">
                <a:solidFill>
                  <a:schemeClr val="accent4"/>
                </a:solidFill>
                <a:latin typeface="Calibri" panose="020F0502020204030204" pitchFamily="34" charset="0"/>
              </a:rPr>
              <a:t>Assess risk factors in the home</a:t>
            </a:r>
          </a:p>
          <a:p>
            <a:pPr lvl="1" algn="ctr">
              <a:buClr>
                <a:srgbClr val="9A3B26"/>
              </a:buClr>
              <a:buFont typeface="Wingdings" panose="05000000000000000000" pitchFamily="2" charset="2"/>
              <a:buChar char="q"/>
            </a:pPr>
            <a:r>
              <a:rPr lang="en-US" sz="2800" dirty="0">
                <a:solidFill>
                  <a:schemeClr val="accent4"/>
                </a:solidFill>
                <a:latin typeface="Calibri" panose="020F0502020204030204" pitchFamily="34" charset="0"/>
              </a:rPr>
              <a:t>Assist in removing risk factors </a:t>
            </a:r>
          </a:p>
          <a:p>
            <a:pPr marL="0" indent="0">
              <a:buSzPct val="80000"/>
              <a:buNone/>
            </a:pPr>
            <a:endParaRPr lang="en-US" sz="4400" b="0" dirty="0">
              <a:solidFill>
                <a:schemeClr val="tx1"/>
              </a:solidFill>
            </a:endParaRPr>
          </a:p>
          <a:p>
            <a:pPr marL="0" indent="0">
              <a:spcBef>
                <a:spcPts val="1200"/>
              </a:spcBef>
              <a:buSzPct val="80000"/>
              <a:buNone/>
            </a:pPr>
            <a:endParaRPr lang="en-US" sz="3200" dirty="0">
              <a:solidFill>
                <a:schemeClr val="tx1"/>
              </a:solidFill>
            </a:endParaRPr>
          </a:p>
        </p:txBody>
      </p:sp>
      <p:pic>
        <p:nvPicPr>
          <p:cNvPr id="4098" name="Picture 2" descr="https://philanthropy.washingtonmonthly.com/wp-content/uploads/sites/2/2016/02/MCAN-floyd-with-kids-1024x7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116" y="1695047"/>
            <a:ext cx="2874349" cy="20519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asthma.org.uk/globalassets/health-advice/asthma-triggers/indoorpollutionwebsitefsv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8973" y="1695047"/>
            <a:ext cx="3081337"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08550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ormAutofit/>
          </a:bodyPr>
          <a:lstStyle/>
          <a:p>
            <a:pPr algn="ctr"/>
            <a:r>
              <a:rPr lang="en-US" b="1" dirty="0">
                <a:solidFill>
                  <a:srgbClr val="000099"/>
                </a:solidFill>
                <a:latin typeface="Calibri" panose="020F0502020204030204" pitchFamily="34" charset="0"/>
              </a:rPr>
              <a:t>Bucket 3: Community-Wide Health </a:t>
            </a:r>
            <a:endParaRPr lang="en-US" dirty="0">
              <a:solidFill>
                <a:srgbClr val="000099"/>
              </a:solidFill>
              <a:latin typeface="Calibri" panose="020F0502020204030204" pitchFamily="34" charset="0"/>
            </a:endParaRPr>
          </a:p>
        </p:txBody>
      </p:sp>
      <p:sp>
        <p:nvSpPr>
          <p:cNvPr id="6" name="Subtitle 5"/>
          <p:cNvSpPr>
            <a:spLocks noGrp="1"/>
          </p:cNvSpPr>
          <p:nvPr>
            <p:ph type="body" sz="quarter" idx="10"/>
          </p:nvPr>
        </p:nvSpPr>
        <p:spPr>
          <a:xfrm>
            <a:off x="457200" y="1557124"/>
            <a:ext cx="8229600" cy="3310298"/>
          </a:xfrm>
        </p:spPr>
        <p:txBody>
          <a:bodyPr/>
          <a:lstStyle/>
          <a:p>
            <a:pPr marL="0" indent="0" algn="ctr">
              <a:buNone/>
            </a:pPr>
            <a:r>
              <a:rPr lang="en-US" i="1" dirty="0">
                <a:solidFill>
                  <a:srgbClr val="5F5F5F"/>
                </a:solidFill>
                <a:latin typeface="Calibri" panose="020F0502020204030204" pitchFamily="34" charset="0"/>
              </a:rPr>
              <a:t>Focus on Preventive Care</a:t>
            </a:r>
          </a:p>
        </p:txBody>
      </p:sp>
      <p:pic>
        <p:nvPicPr>
          <p:cNvPr id="9" name="Picture 8"/>
          <p:cNvPicPr>
            <a:picLocks noChangeAspect="1"/>
          </p:cNvPicPr>
          <p:nvPr/>
        </p:nvPicPr>
        <p:blipFill rotWithShape="1">
          <a:blip r:embed="rId2"/>
          <a:srcRect l="65398" t="15599" r="5103" b="17235"/>
          <a:stretch/>
        </p:blipFill>
        <p:spPr>
          <a:xfrm>
            <a:off x="3335793" y="2599450"/>
            <a:ext cx="2472414" cy="2746273"/>
          </a:xfrm>
          <a:prstGeom prst="rect">
            <a:avLst/>
          </a:prstGeom>
        </p:spPr>
      </p:pic>
    </p:spTree>
    <p:extLst>
      <p:ext uri="{BB962C8B-B14F-4D97-AF65-F5344CB8AC3E}">
        <p14:creationId xmlns:p14="http://schemas.microsoft.com/office/powerpoint/2010/main" val="354529806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1215" r="19533" b="17598"/>
          <a:stretch/>
        </p:blipFill>
        <p:spPr>
          <a:xfrm>
            <a:off x="-84809" y="327296"/>
            <a:ext cx="9103734" cy="6056142"/>
          </a:xfrm>
          <a:prstGeom prst="rect">
            <a:avLst/>
          </a:prstGeom>
        </p:spPr>
      </p:pic>
    </p:spTree>
    <p:extLst>
      <p:ext uri="{BB962C8B-B14F-4D97-AF65-F5344CB8AC3E}">
        <p14:creationId xmlns:p14="http://schemas.microsoft.com/office/powerpoint/2010/main" val="249881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r>
              <a:rPr lang="en-US" sz="2700" dirty="0">
                <a:solidFill>
                  <a:srgbClr val="000000"/>
                </a:solidFill>
              </a:rPr>
              <a:t> </a:t>
            </a:r>
            <a:r>
              <a:rPr lang="en-US" sz="3600" dirty="0">
                <a:solidFill>
                  <a:srgbClr val="000000"/>
                </a:solidFill>
              </a:rPr>
              <a:t>There are many other worthwhile efforts </a:t>
            </a:r>
          </a:p>
          <a:p>
            <a:pPr lvl="1"/>
            <a:r>
              <a:rPr lang="en-US" sz="3200" dirty="0">
                <a:solidFill>
                  <a:srgbClr val="000000"/>
                </a:solidFill>
              </a:rPr>
              <a:t>Some take longer to work</a:t>
            </a:r>
          </a:p>
          <a:p>
            <a:pPr lvl="1"/>
            <a:r>
              <a:rPr lang="en-US" sz="3200" dirty="0">
                <a:solidFill>
                  <a:srgbClr val="000000"/>
                </a:solidFill>
              </a:rPr>
              <a:t>Some don’t save money</a:t>
            </a:r>
          </a:p>
          <a:p>
            <a:pPr lvl="1"/>
            <a:r>
              <a:rPr lang="en-US" sz="3200" dirty="0">
                <a:solidFill>
                  <a:srgbClr val="000000"/>
                </a:solidFill>
              </a:rPr>
              <a:t>Some haven’t been evaluated</a:t>
            </a:r>
          </a:p>
          <a:p>
            <a:pPr lvl="1"/>
            <a:endParaRPr lang="en-US" sz="3600" dirty="0"/>
          </a:p>
          <a:p>
            <a:endParaRPr lang="en-US" sz="4000" dirty="0"/>
          </a:p>
          <a:p>
            <a:endParaRPr lang="en-US" sz="2800" dirty="0"/>
          </a:p>
          <a:p>
            <a:endParaRPr lang="en-US" sz="2800" dirty="0"/>
          </a:p>
        </p:txBody>
      </p:sp>
      <p:sp>
        <p:nvSpPr>
          <p:cNvPr id="4" name="Rectangle 3"/>
          <p:cNvSpPr/>
          <p:nvPr/>
        </p:nvSpPr>
        <p:spPr>
          <a:xfrm>
            <a:off x="934278" y="103578"/>
            <a:ext cx="3667539" cy="1200329"/>
          </a:xfrm>
          <a:prstGeom prst="rect">
            <a:avLst/>
          </a:prstGeom>
        </p:spPr>
        <p:txBody>
          <a:bodyPr wrap="square">
            <a:spAutoFit/>
          </a:bodyPr>
          <a:lstStyle/>
          <a:p>
            <a:endParaRPr lang="en-US" sz="3600" dirty="0">
              <a:solidFill>
                <a:srgbClr val="0F56DC"/>
              </a:solidFill>
              <a:latin typeface="Myriad Web Pro"/>
              <a:ea typeface="+mj-ea"/>
              <a:cs typeface="+mj-cs"/>
            </a:endParaRPr>
          </a:p>
          <a:p>
            <a:r>
              <a:rPr lang="en-US" sz="3600" b="1" dirty="0">
                <a:solidFill>
                  <a:srgbClr val="000099"/>
                </a:solidFill>
                <a:latin typeface="+mj-lt"/>
                <a:ea typeface="+mj-ea"/>
                <a:cs typeface="+mj-cs"/>
              </a:rPr>
              <a:t>A Few Caveats</a:t>
            </a:r>
            <a:endParaRPr lang="en-US" sz="3600" b="1" dirty="0">
              <a:solidFill>
                <a:srgbClr val="000099"/>
              </a:solidFill>
              <a:latin typeface="+mj-lt"/>
            </a:endParaRPr>
          </a:p>
        </p:txBody>
      </p:sp>
      <p:pic>
        <p:nvPicPr>
          <p:cNvPr id="1026" name="Picture 2" descr="http://imnoexpert.com/wp-content/uploads/2015/01/Important_information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060" y="2779871"/>
            <a:ext cx="2604052" cy="314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583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44062" y="2"/>
            <a:ext cx="8299938" cy="1280158"/>
          </a:xfrm>
        </p:spPr>
        <p:txBody>
          <a:bodyPr>
            <a:normAutofit fontScale="90000"/>
          </a:bodyPr>
          <a:lstStyle/>
          <a:p>
            <a:r>
              <a:rPr lang="en-US" b="1" dirty="0"/>
              <a:t>   </a:t>
            </a:r>
            <a:br>
              <a:rPr lang="en-US" b="1" dirty="0"/>
            </a:br>
            <a:br>
              <a:rPr lang="en-US" dirty="0"/>
            </a:br>
            <a:r>
              <a:rPr lang="en-US" sz="4000" b="1" dirty="0">
                <a:solidFill>
                  <a:srgbClr val="000099"/>
                </a:solidFill>
                <a:latin typeface="+mj-lt"/>
              </a:rPr>
              <a:t>What Makes The HI-5 List Different?</a:t>
            </a:r>
          </a:p>
        </p:txBody>
      </p:sp>
      <p:sp>
        <p:nvSpPr>
          <p:cNvPr id="5" name="Content Placeholder 2"/>
          <p:cNvSpPr txBox="1">
            <a:spLocks/>
          </p:cNvSpPr>
          <p:nvPr/>
        </p:nvSpPr>
        <p:spPr>
          <a:xfrm>
            <a:off x="524107" y="1899138"/>
            <a:ext cx="7596636" cy="2319681"/>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3000" b="1" dirty="0">
                <a:solidFill>
                  <a:srgbClr val="000000"/>
                </a:solidFill>
              </a:rPr>
              <a:t>HEALTH:</a:t>
            </a:r>
            <a:r>
              <a:rPr lang="en-US" sz="3000" dirty="0">
                <a:solidFill>
                  <a:srgbClr val="000000"/>
                </a:solidFill>
              </a:rPr>
              <a:t>  Improves health and well-being in as early as 5 years </a:t>
            </a:r>
          </a:p>
          <a:p>
            <a:pPr lvl="1"/>
            <a:r>
              <a:rPr lang="en-US" sz="3000" b="1" dirty="0">
                <a:solidFill>
                  <a:srgbClr val="000000"/>
                </a:solidFill>
              </a:rPr>
              <a:t>COST:</a:t>
            </a:r>
            <a:r>
              <a:rPr lang="en-US" sz="3000" dirty="0">
                <a:solidFill>
                  <a:srgbClr val="000000"/>
                </a:solidFill>
              </a:rPr>
              <a:t> Cost effectiveness and/or savings over the lifetime of the population or earlier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3635" y="4095234"/>
            <a:ext cx="3495455" cy="262392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901" y="4457970"/>
            <a:ext cx="2957471" cy="2623921"/>
          </a:xfrm>
          <a:prstGeom prst="rect">
            <a:avLst/>
          </a:prstGeom>
        </p:spPr>
      </p:pic>
    </p:spTree>
    <p:extLst>
      <p:ext uri="{BB962C8B-B14F-4D97-AF65-F5344CB8AC3E}">
        <p14:creationId xmlns:p14="http://schemas.microsoft.com/office/powerpoint/2010/main" val="214606272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
            <a:ext cx="9144000" cy="2025750"/>
          </a:xfrm>
        </p:spPr>
        <p:txBody>
          <a:bodyPr>
            <a:normAutofit/>
          </a:bodyPr>
          <a:lstStyle/>
          <a:p>
            <a:pPr algn="ctr"/>
            <a:r>
              <a:rPr lang="en-US" b="1" dirty="0">
                <a:latin typeface="+mj-lt"/>
              </a:rPr>
              <a:t>14 Evidence-Based, Community-Wide Interventions</a:t>
            </a:r>
            <a:br>
              <a:rPr lang="en-US" dirty="0">
                <a:solidFill>
                  <a:srgbClr val="002060"/>
                </a:solidFill>
              </a:rPr>
            </a:br>
            <a:endParaRPr lang="en-US" i="1" dirty="0">
              <a:solidFill>
                <a:srgbClr val="002060"/>
              </a:solidFill>
            </a:endParaRPr>
          </a:p>
        </p:txBody>
      </p:sp>
      <p:sp>
        <p:nvSpPr>
          <p:cNvPr id="5" name="Content Placeholder 2"/>
          <p:cNvSpPr txBox="1">
            <a:spLocks/>
          </p:cNvSpPr>
          <p:nvPr/>
        </p:nvSpPr>
        <p:spPr>
          <a:xfrm>
            <a:off x="661181" y="1659988"/>
            <a:ext cx="3685735" cy="4079629"/>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1" u="none" strike="noStrike" kern="1200" cap="none" spc="0" normalizeH="0" baseline="0" noProof="0" dirty="0">
                <a:ln>
                  <a:noFill/>
                </a:ln>
                <a:solidFill>
                  <a:sysClr val="windowText" lastClr="000000"/>
                </a:solidFill>
                <a:effectLst/>
                <a:uLnTx/>
                <a:uFillTx/>
                <a:latin typeface="Calibri" panose="020F0502020204030204"/>
                <a:ea typeface="+mn-ea"/>
                <a:cs typeface="+mn-cs"/>
              </a:rPr>
              <a:t>Address the Social Determinants of Health</a:t>
            </a:r>
            <a:endParaRPr kumimoji="0" lang="en-US" sz="2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Early Childhood Education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Clean Diesel Bus Fleets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Public Transportation System Introduction or Expansion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Home Improvement Loans and Grants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Earned Income Tax Credits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Water Fluoridation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1"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Content Placeholder 6"/>
          <p:cNvSpPr txBox="1">
            <a:spLocks/>
          </p:cNvSpPr>
          <p:nvPr/>
        </p:nvSpPr>
        <p:spPr>
          <a:xfrm>
            <a:off x="4346916" y="1659988"/>
            <a:ext cx="5035377" cy="5064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US" sz="2600" b="1" i="1" u="none" strike="noStrike" kern="1200" cap="none" spc="0" normalizeH="0" baseline="0" noProof="0" dirty="0">
                <a:ln>
                  <a:noFill/>
                </a:ln>
                <a:solidFill>
                  <a:sysClr val="windowText" lastClr="000000"/>
                </a:solidFill>
                <a:effectLst/>
                <a:uLnTx/>
                <a:uFillTx/>
                <a:latin typeface="Calibri" panose="020F0502020204030204"/>
                <a:ea typeface="+mn-ea"/>
                <a:cs typeface="+mn-cs"/>
              </a:rPr>
              <a:t>Make Healthy Choice Easy Choice</a:t>
            </a:r>
            <a:endParaRPr kumimoji="0" lang="en-US" sz="26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School/Physical Activity Programs</a:t>
            </a:r>
          </a:p>
          <a:p>
            <a:pPr marL="228600" marR="0" lvl="0" indent="-2286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School/Violence Prevention </a:t>
            </a:r>
          </a:p>
          <a:p>
            <a:pPr marL="228600" marR="0" lvl="0" indent="-2286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Safe Routes to School  </a:t>
            </a:r>
          </a:p>
          <a:p>
            <a:pPr marL="228600" marR="0" lvl="0" indent="-2286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Motorcycle Injury Prevention</a:t>
            </a:r>
          </a:p>
          <a:p>
            <a:pPr marL="228600" marR="0" lvl="0" indent="-2286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Tobacco Control Interventions</a:t>
            </a:r>
          </a:p>
          <a:p>
            <a:pPr marL="228600" marR="0" lvl="0" indent="-2286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Access to Clean Syringes</a:t>
            </a:r>
          </a:p>
          <a:p>
            <a:pPr marL="228600" marR="0" lvl="0" indent="-2286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Pricing Strategies: Alcohol  </a:t>
            </a:r>
          </a:p>
          <a:p>
            <a:pPr marL="228600" marR="0" lvl="0" indent="-2286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Worksite Obesity Prevention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41647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9144000" cy="1026941"/>
          </a:xfrm>
        </p:spPr>
        <p:txBody>
          <a:bodyPr>
            <a:normAutofit fontScale="90000"/>
          </a:bodyPr>
          <a:lstStyle/>
          <a:p>
            <a:pPr algn="ctr"/>
            <a:r>
              <a:rPr lang="en-US" b="1" dirty="0">
                <a:latin typeface="Calibri" panose="020F0502020204030204" pitchFamily="34" charset="0"/>
              </a:rPr>
              <a:t>  </a:t>
            </a:r>
            <a:br>
              <a:rPr lang="en-US" b="1" dirty="0">
                <a:latin typeface="Calibri" panose="020F0502020204030204" pitchFamily="34" charset="0"/>
              </a:rPr>
            </a:br>
            <a:br>
              <a:rPr lang="en-US" dirty="0"/>
            </a:br>
            <a:r>
              <a:rPr lang="en-US" b="1" dirty="0">
                <a:latin typeface="Calibri" panose="020F0502020204030204" pitchFamily="34" charset="0"/>
              </a:rPr>
              <a:t> </a:t>
            </a:r>
            <a:r>
              <a:rPr lang="en-US" sz="4000" b="1" dirty="0">
                <a:latin typeface="+mj-lt"/>
              </a:rPr>
              <a:t>Tobacco Control Interventions</a:t>
            </a:r>
          </a:p>
        </p:txBody>
      </p:sp>
      <p:sp>
        <p:nvSpPr>
          <p:cNvPr id="5" name="Content Placeholder 2"/>
          <p:cNvSpPr txBox="1">
            <a:spLocks/>
          </p:cNvSpPr>
          <p:nvPr/>
        </p:nvSpPr>
        <p:spPr>
          <a:xfrm>
            <a:off x="661182" y="1603717"/>
            <a:ext cx="7723809" cy="5718866"/>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rgbClr val="000000"/>
                </a:solidFill>
              </a:rPr>
              <a:t>Description</a:t>
            </a:r>
          </a:p>
          <a:p>
            <a:pPr lvl="1"/>
            <a:r>
              <a:rPr lang="en-US" sz="2200" dirty="0">
                <a:solidFill>
                  <a:srgbClr val="000000"/>
                </a:solidFill>
              </a:rPr>
              <a:t>Tobacco price increases</a:t>
            </a:r>
          </a:p>
          <a:p>
            <a:pPr lvl="1"/>
            <a:r>
              <a:rPr lang="en-US" sz="2200" dirty="0">
                <a:solidFill>
                  <a:srgbClr val="000000"/>
                </a:solidFill>
              </a:rPr>
              <a:t>High-impact mass media campaigns</a:t>
            </a:r>
          </a:p>
          <a:p>
            <a:pPr lvl="1"/>
            <a:r>
              <a:rPr lang="en-US" sz="2200" dirty="0">
                <a:solidFill>
                  <a:srgbClr val="000000"/>
                </a:solidFill>
              </a:rPr>
              <a:t>Comprehensive smoke-free policies</a:t>
            </a:r>
          </a:p>
          <a:p>
            <a:pPr marL="0" indent="0">
              <a:buFont typeface="Arial" panose="020B0604020202020204" pitchFamily="34" charset="0"/>
              <a:buNone/>
            </a:pPr>
            <a:r>
              <a:rPr lang="en-US" sz="2200" b="1" dirty="0">
                <a:solidFill>
                  <a:srgbClr val="000000"/>
                </a:solidFill>
              </a:rPr>
              <a:t>Health Impact</a:t>
            </a:r>
            <a:endParaRPr lang="en-US" sz="2200" i="1" dirty="0">
              <a:solidFill>
                <a:srgbClr val="000000"/>
              </a:solidFill>
            </a:endParaRPr>
          </a:p>
          <a:p>
            <a:pPr lvl="1"/>
            <a:r>
              <a:rPr lang="en-US" sz="2200" dirty="0">
                <a:solidFill>
                  <a:srgbClr val="000000"/>
                </a:solidFill>
              </a:rPr>
              <a:t>Reduced hospitalizations for asthma/heart attacks</a:t>
            </a:r>
          </a:p>
          <a:p>
            <a:pPr lvl="1"/>
            <a:r>
              <a:rPr lang="en-US" sz="2200" dirty="0">
                <a:solidFill>
                  <a:srgbClr val="000000"/>
                </a:solidFill>
              </a:rPr>
              <a:t>Reduced youth who start/Increased quitting in youth/adults</a:t>
            </a:r>
          </a:p>
          <a:p>
            <a:pPr marL="0" indent="0">
              <a:buFont typeface="Arial" panose="020B0604020202020204" pitchFamily="34" charset="0"/>
              <a:buNone/>
            </a:pPr>
            <a:r>
              <a:rPr lang="en-US" sz="2200" b="1" dirty="0">
                <a:solidFill>
                  <a:srgbClr val="000000"/>
                </a:solidFill>
              </a:rPr>
              <a:t>Economic Impact</a:t>
            </a:r>
          </a:p>
          <a:p>
            <a:pPr lvl="1"/>
            <a:r>
              <a:rPr lang="en-US" sz="2200" dirty="0">
                <a:solidFill>
                  <a:srgbClr val="000000"/>
                </a:solidFill>
              </a:rPr>
              <a:t>Smoke-free indoor policies:  hospital admits down by 5-20%</a:t>
            </a:r>
          </a:p>
          <a:p>
            <a:pPr lvl="1"/>
            <a:r>
              <a:rPr lang="en-US" sz="2200" dirty="0">
                <a:solidFill>
                  <a:srgbClr val="000000"/>
                </a:solidFill>
              </a:rPr>
              <a:t>Mass-media campaigns:  benefit-to-cost ratio up to 74:1</a:t>
            </a:r>
          </a:p>
          <a:p>
            <a:pPr lvl="1"/>
            <a:r>
              <a:rPr lang="en-US" sz="2200" dirty="0">
                <a:solidFill>
                  <a:srgbClr val="000000"/>
                </a:solidFill>
              </a:rPr>
              <a:t>Raise prices 20%:  savings up to $90 per person per year</a:t>
            </a:r>
          </a:p>
          <a:p>
            <a:endParaRPr lang="en-US" sz="2200" dirty="0">
              <a:solidFill>
                <a:srgbClr val="000000"/>
              </a:solidFill>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865" y="1172347"/>
            <a:ext cx="1489764" cy="1986352"/>
          </a:xfrm>
          <a:prstGeom prst="rect">
            <a:avLst/>
          </a:prstGeom>
        </p:spPr>
      </p:pic>
    </p:spTree>
    <p:extLst>
      <p:ext uri="{BB962C8B-B14F-4D97-AF65-F5344CB8AC3E}">
        <p14:creationId xmlns:p14="http://schemas.microsoft.com/office/powerpoint/2010/main" val="151617438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0842" y="-190801"/>
            <a:ext cx="8553157" cy="1245878"/>
          </a:xfrm>
        </p:spPr>
        <p:txBody>
          <a:bodyPr>
            <a:normAutofit/>
          </a:bodyPr>
          <a:lstStyle/>
          <a:p>
            <a:r>
              <a:rPr lang="en-US" b="1" dirty="0">
                <a:latin typeface="Calibri" panose="020F0502020204030204" pitchFamily="34" charset="0"/>
              </a:rPr>
              <a:t>   </a:t>
            </a:r>
            <a:r>
              <a:rPr lang="en-US" b="1" dirty="0">
                <a:latin typeface="+mj-lt"/>
              </a:rPr>
              <a:t>Early Childhood Education (ECE)</a:t>
            </a:r>
          </a:p>
        </p:txBody>
      </p:sp>
      <p:sp>
        <p:nvSpPr>
          <p:cNvPr id="5" name="Content Placeholder 2"/>
          <p:cNvSpPr txBox="1">
            <a:spLocks/>
          </p:cNvSpPr>
          <p:nvPr/>
        </p:nvSpPr>
        <p:spPr>
          <a:xfrm>
            <a:off x="745588" y="1575581"/>
            <a:ext cx="8172836" cy="4881283"/>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rgbClr val="000000"/>
                </a:solidFill>
              </a:rPr>
              <a:t>Description</a:t>
            </a:r>
          </a:p>
          <a:p>
            <a:pPr lvl="1"/>
            <a:r>
              <a:rPr lang="en-US" sz="2200" dirty="0">
                <a:solidFill>
                  <a:srgbClr val="000000"/>
                </a:solidFill>
              </a:rPr>
              <a:t>Teach literacy, emotional &amp; motor skills to kids 3-4 years</a:t>
            </a:r>
          </a:p>
          <a:p>
            <a:pPr lvl="1"/>
            <a:r>
              <a:rPr lang="en-US" sz="2200" dirty="0">
                <a:solidFill>
                  <a:srgbClr val="000000"/>
                </a:solidFill>
              </a:rPr>
              <a:t>Offer recreation, meals, health care,  social services</a:t>
            </a:r>
          </a:p>
          <a:p>
            <a:pPr lvl="1"/>
            <a:r>
              <a:rPr lang="en-US" sz="2200" dirty="0">
                <a:solidFill>
                  <a:srgbClr val="000000"/>
                </a:solidFill>
              </a:rPr>
              <a:t>Most benefit for children in poverty</a:t>
            </a:r>
          </a:p>
          <a:p>
            <a:pPr marL="0" indent="0">
              <a:buFont typeface="Arial" panose="020B0604020202020204" pitchFamily="34" charset="0"/>
              <a:buNone/>
            </a:pPr>
            <a:r>
              <a:rPr lang="en-US" sz="2200" b="1" dirty="0">
                <a:solidFill>
                  <a:srgbClr val="000000"/>
                </a:solidFill>
              </a:rPr>
              <a:t>Health Impact</a:t>
            </a:r>
          </a:p>
          <a:p>
            <a:pPr lvl="1"/>
            <a:r>
              <a:rPr lang="en-US" sz="2200" dirty="0">
                <a:solidFill>
                  <a:srgbClr val="000000"/>
                </a:solidFill>
              </a:rPr>
              <a:t>Improved cognitive &amp; emotional development </a:t>
            </a:r>
          </a:p>
          <a:p>
            <a:pPr lvl="1"/>
            <a:r>
              <a:rPr lang="en-US" sz="2200" dirty="0">
                <a:solidFill>
                  <a:srgbClr val="000000"/>
                </a:solidFill>
              </a:rPr>
              <a:t>Healthier weight</a:t>
            </a:r>
          </a:p>
          <a:p>
            <a:pPr lvl="1"/>
            <a:r>
              <a:rPr lang="en-US" sz="2200" dirty="0">
                <a:solidFill>
                  <a:srgbClr val="000000"/>
                </a:solidFill>
              </a:rPr>
              <a:t>Reduced maltreatment</a:t>
            </a:r>
          </a:p>
          <a:p>
            <a:pPr lvl="1"/>
            <a:r>
              <a:rPr lang="en-US" sz="2200" dirty="0">
                <a:solidFill>
                  <a:srgbClr val="000000"/>
                </a:solidFill>
              </a:rPr>
              <a:t>Protective against adult disease &amp; disability</a:t>
            </a:r>
          </a:p>
          <a:p>
            <a:pPr marL="0" indent="0">
              <a:buFont typeface="Arial" panose="020B0604020202020204" pitchFamily="34" charset="0"/>
              <a:buNone/>
            </a:pPr>
            <a:r>
              <a:rPr lang="en-US" sz="2200" b="1" dirty="0">
                <a:solidFill>
                  <a:srgbClr val="000000"/>
                </a:solidFill>
              </a:rPr>
              <a:t>Economic Impact</a:t>
            </a:r>
          </a:p>
          <a:p>
            <a:pPr lvl="1"/>
            <a:r>
              <a:rPr lang="en-US" sz="2200" dirty="0">
                <a:solidFill>
                  <a:srgbClr val="000000"/>
                </a:solidFill>
                <a:cs typeface="Arial" panose="020B0604020202020204" pitchFamily="34" charset="0"/>
              </a:rPr>
              <a:t>Benefit-cost ratios ranging from 3:1 to 5:1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553" y="2658794"/>
            <a:ext cx="1810871" cy="2024080"/>
          </a:xfrm>
          <a:prstGeom prst="rect">
            <a:avLst/>
          </a:prstGeom>
        </p:spPr>
      </p:pic>
    </p:spTree>
    <p:extLst>
      <p:ext uri="{BB962C8B-B14F-4D97-AF65-F5344CB8AC3E}">
        <p14:creationId xmlns:p14="http://schemas.microsoft.com/office/powerpoint/2010/main" val="11947222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324" y="386080"/>
            <a:ext cx="8560676" cy="1048825"/>
          </a:xfrm>
        </p:spPr>
        <p:txBody>
          <a:bodyPr/>
          <a:lstStyle/>
          <a:p>
            <a:r>
              <a:rPr lang="en-US" altLang="en-US" sz="3600" b="1" dirty="0">
                <a:latin typeface="Calibri" panose="020F0502020204030204" pitchFamily="34" charset="0"/>
                <a:cs typeface="Calibri" panose="020F0502020204030204" pitchFamily="34" charset="0"/>
              </a:rPr>
              <a:t>About TFAH: Who We Are</a:t>
            </a:r>
            <a:endParaRPr lang="en-US"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14855" y="1676399"/>
            <a:ext cx="7866993" cy="4361794"/>
          </a:xfrm>
        </p:spPr>
        <p:txBody>
          <a:bodyPr/>
          <a:lstStyle/>
          <a:p>
            <a:r>
              <a:rPr lang="en-US" sz="3300" dirty="0">
                <a:latin typeface="Calibri" panose="020F0502020204030204" pitchFamily="34" charset="0"/>
                <a:cs typeface="Calibri" panose="020F0502020204030204" pitchFamily="34" charset="0"/>
              </a:rPr>
              <a:t>Translate existing data &amp; research</a:t>
            </a:r>
          </a:p>
          <a:p>
            <a:r>
              <a:rPr lang="en-US" sz="3300" dirty="0">
                <a:latin typeface="Calibri" panose="020F0502020204030204" pitchFamily="34" charset="0"/>
                <a:cs typeface="Calibri" panose="020F0502020204030204" pitchFamily="34" charset="0"/>
              </a:rPr>
              <a:t>Build support for strong public          health system </a:t>
            </a:r>
          </a:p>
          <a:p>
            <a:r>
              <a:rPr lang="en-US" sz="3300" dirty="0">
                <a:latin typeface="Calibri" panose="020F0502020204030204" pitchFamily="34" charset="0"/>
                <a:cs typeface="Calibri" panose="020F0502020204030204" pitchFamily="34" charset="0"/>
              </a:rPr>
              <a:t>Produce strategic policy reports </a:t>
            </a:r>
          </a:p>
          <a:p>
            <a:r>
              <a:rPr lang="en-US" sz="3300" dirty="0">
                <a:latin typeface="Calibri" panose="020F0502020204030204" pitchFamily="34" charset="0"/>
                <a:cs typeface="Calibri" panose="020F0502020204030204" pitchFamily="34" charset="0"/>
              </a:rPr>
              <a:t>Conduct targeted communications &amp; educate policymakers </a:t>
            </a:r>
          </a:p>
          <a:p>
            <a:r>
              <a:rPr lang="en-US" sz="3300" dirty="0">
                <a:latin typeface="Calibri" panose="020F0502020204030204" pitchFamily="34" charset="0"/>
                <a:cs typeface="Calibri" panose="020F0502020204030204" pitchFamily="34" charset="0"/>
              </a:rPr>
              <a:t>Support non-partisan                     advocacy</a:t>
            </a:r>
          </a:p>
          <a:p>
            <a:endParaRPr lang="en-US" dirty="0">
              <a:latin typeface="Calibri" panose="020F0502020204030204" pitchFamily="34" charset="0"/>
              <a:cs typeface="Calibri" panose="020F0502020204030204" pitchFamily="34" charset="0"/>
            </a:endParaRP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992164" y="1676399"/>
            <a:ext cx="163406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descr="http://d2n4wb9orp1vta.cloudfront.net/resources/images/cdn/cms/C03%20Capitol%20Hi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4292" y="4649213"/>
            <a:ext cx="2775882" cy="1843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971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18"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9" y="1725025"/>
            <a:ext cx="9220469" cy="6937021"/>
          </a:xfrm>
          <a:prstGeom prst="rect">
            <a:avLst/>
          </a:prstGeom>
          <a:solidFill>
            <a:schemeClr val="bg1"/>
          </a:solidFill>
          <a:ln>
            <a:solidFill>
              <a:schemeClr val="bg1"/>
            </a:solidFill>
          </a:ln>
          <a:extLst/>
        </p:spPr>
      </p:pic>
      <p:pic>
        <p:nvPicPr>
          <p:cNvPr id="1028" name="Picture 17"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78663"/>
            <a:ext cx="5973763" cy="5349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6"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428538"/>
            <a:ext cx="5821363" cy="5692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5"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121313"/>
            <a:ext cx="6218238" cy="6332537"/>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4"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453850"/>
            <a:ext cx="6408738" cy="88090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4C4E4D"/>
                </a:solidFill>
                <a:effectLst/>
                <a:latin typeface="Calibri"/>
                <a:ea typeface="Times New Roman" pitchFamily="18" charset="0"/>
                <a:cs typeface="Times New Roman" pitchFamily="18" charset="0"/>
              </a:rPr>
              <a:t> </a:t>
            </a:r>
            <a:r>
              <a:rPr kumimoji="0" lang="en-US" altLang="en-US" sz="1300" b="0" i="0" u="none" strike="noStrike" cap="none" normalizeH="0" baseline="0">
                <a:ln>
                  <a:noFill/>
                </a:ln>
                <a:solidFill>
                  <a:srgbClr val="4C4E4D"/>
                </a:solidFill>
                <a:effectLst/>
                <a:latin typeface="inherit" charset="0"/>
                <a:ea typeface="Times New Roman" pitchFamily="18" charset="0"/>
                <a:cs typeface="Times New Roman" pitchFamily="18" charset="0"/>
              </a:rPr>
              <a:t> </a:t>
            </a:r>
            <a:endParaRPr kumimoji="0" lang="en-US" alt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7"/>
          <p:cNvSpPr>
            <a:spLocks noChangeArrowheads="1"/>
          </p:cNvSpPr>
          <p:nvPr/>
        </p:nvSpPr>
        <p:spPr bwMode="auto">
          <a:xfrm>
            <a:off x="0" y="7078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4C4E4D"/>
                </a:solidFill>
                <a:effectLst/>
                <a:latin typeface="inherit" charset="0"/>
                <a:ea typeface="Times New Roman" pitchFamily="18" charset="0"/>
                <a:cs typeface="Times New Roman" pitchFamily="18" charset="0"/>
              </a:rPr>
              <a:t> </a:t>
            </a:r>
            <a:endParaRPr kumimoji="0" lang="en-US" alt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4C4E4D"/>
                </a:solidFill>
                <a:effectLst/>
                <a:latin typeface="inherit" charset="0"/>
                <a:ea typeface="Times New Roman" pitchFamily="18" charset="0"/>
                <a:cs typeface="Times New Roman" pitchFamily="18" charset="0"/>
              </a:rPr>
              <a:t> </a:t>
            </a:r>
            <a:endParaRPr kumimoji="0" lang="en-US" alt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8"/>
          <p:cNvSpPr>
            <a:spLocks noChangeArrowheads="1"/>
          </p:cNvSpPr>
          <p:nvPr/>
        </p:nvSpPr>
        <p:spPr bwMode="auto">
          <a:xfrm>
            <a:off x="0" y="12428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4C4E4D"/>
                </a:solidFill>
                <a:effectLst/>
                <a:latin typeface="inherit" charset="0"/>
                <a:ea typeface="Times New Roman" pitchFamily="18" charset="0"/>
                <a:cs typeface="Times New Roman" pitchFamily="18" charset="0"/>
              </a:rPr>
              <a:t> </a:t>
            </a:r>
            <a:endParaRPr kumimoji="0" lang="en-US" alt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9"/>
          <p:cNvSpPr>
            <a:spLocks noChangeArrowheads="1"/>
          </p:cNvSpPr>
          <p:nvPr/>
        </p:nvSpPr>
        <p:spPr bwMode="auto">
          <a:xfrm>
            <a:off x="0" y="18121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4C4E4D"/>
                </a:solidFill>
                <a:effectLst/>
                <a:latin typeface="inherit" charset="0"/>
                <a:ea typeface="Times New Roman" pitchFamily="18" charset="0"/>
                <a:cs typeface="Times New Roman" pitchFamily="18" charset="0"/>
              </a:rPr>
              <a:t> </a:t>
            </a:r>
            <a:endParaRPr kumimoji="0" lang="en-US" alt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0" y="24453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4C4E4D"/>
                </a:solidFill>
                <a:effectLst/>
                <a:latin typeface="inherit" charset="0"/>
                <a:ea typeface="Times New Roman" pitchFamily="18" charset="0"/>
                <a:cs typeface="Times New Roman" pitchFamily="18" charset="0"/>
              </a:rPr>
              <a:t> </a:t>
            </a:r>
            <a:endParaRPr kumimoji="0" lang="en-US" alt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4C4E4D"/>
                </a:solidFill>
                <a:effectLst/>
                <a:latin typeface="inherit" charset="0"/>
                <a:ea typeface="Times New Roman" pitchFamily="18" charset="0"/>
                <a:cs typeface="Times New Roman" pitchFamily="18" charset="0"/>
              </a:rPr>
              <a:t> </a:t>
            </a:r>
            <a:endParaRPr kumimoji="0" lang="en-US" alt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0" y="33262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4C4E4D"/>
                </a:solidFill>
                <a:effectLst/>
                <a:latin typeface="inherit" charset="0"/>
                <a:ea typeface="Times New Roman" pitchFamily="18" charset="0"/>
                <a:cs typeface="Times New Roman" pitchFamily="18" charset="0"/>
              </a:rPr>
              <a:t>  </a:t>
            </a:r>
            <a:endParaRPr kumimoji="0" lang="en-US" alt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a:xfrm>
            <a:off x="457200" y="0"/>
            <a:ext cx="8405446" cy="1035709"/>
          </a:xfrm>
        </p:spPr>
        <p:txBody>
          <a:bodyPr/>
          <a:lstStyle/>
          <a:p>
            <a:r>
              <a:rPr lang="en-US" sz="4000" b="1" dirty="0">
                <a:latin typeface="Calibri" panose="020F0502020204030204" pitchFamily="34" charset="0"/>
                <a:cs typeface="Calibri" panose="020F0502020204030204" pitchFamily="34" charset="0"/>
              </a:rPr>
              <a:t>24 Million Could Lose Insurance</a:t>
            </a:r>
          </a:p>
        </p:txBody>
      </p:sp>
    </p:spTree>
    <p:extLst>
      <p:ext uri="{BB962C8B-B14F-4D97-AF65-F5344CB8AC3E}">
        <p14:creationId xmlns:p14="http://schemas.microsoft.com/office/powerpoint/2010/main" val="3373466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2.cdn.cnn.com/cnnnext/dam/assets/170316131521-trump-2017-budget-proposal-graphic-super-1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00" y="1661605"/>
            <a:ext cx="9234300" cy="51963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700" b="1" dirty="0">
                <a:latin typeface="Calibri" panose="020F0502020204030204" pitchFamily="34" charset="0"/>
                <a:cs typeface="Calibri" panose="020F0502020204030204" pitchFamily="34" charset="0"/>
              </a:rPr>
              <a:t>Proposed Federal Cuts in Many Agencies That Affect Health</a:t>
            </a:r>
          </a:p>
        </p:txBody>
      </p:sp>
      <p:sp>
        <p:nvSpPr>
          <p:cNvPr id="3" name="Content Placeholder 2"/>
          <p:cNvSpPr>
            <a:spLocks noGrp="1"/>
          </p:cNvSpPr>
          <p:nvPr>
            <p:ph idx="1"/>
          </p:nvPr>
        </p:nvSpPr>
        <p:spPr>
          <a:xfrm>
            <a:off x="457200" y="1561514"/>
            <a:ext cx="8229600" cy="4417013"/>
          </a:xfrm>
        </p:spPr>
        <p:txBody>
          <a:bodyPr/>
          <a:lstStyle/>
          <a:p>
            <a:endParaRPr lang="en-US" dirty="0"/>
          </a:p>
        </p:txBody>
      </p:sp>
    </p:spTree>
    <p:extLst>
      <p:ext uri="{BB962C8B-B14F-4D97-AF65-F5344CB8AC3E}">
        <p14:creationId xmlns:p14="http://schemas.microsoft.com/office/powerpoint/2010/main" val="1544831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   Our Response:  Protect the Prevention and</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Public Health Fund</a:t>
            </a:r>
          </a:p>
        </p:txBody>
      </p:sp>
      <p:sp>
        <p:nvSpPr>
          <p:cNvPr id="4" name="Text Placeholder 3"/>
          <p:cNvSpPr>
            <a:spLocks noGrp="1"/>
          </p:cNvSpPr>
          <p:nvPr>
            <p:ph type="body" idx="1"/>
          </p:nvPr>
        </p:nvSpPr>
        <p:spPr>
          <a:solidFill>
            <a:schemeClr val="accent2"/>
          </a:solidFill>
        </p:spPr>
        <p:txBody>
          <a:bodyPr/>
          <a:lstStyle/>
          <a:p>
            <a:r>
              <a:rPr lang="en-US" sz="2400" dirty="0"/>
              <a:t>The Need</a:t>
            </a:r>
          </a:p>
        </p:txBody>
      </p:sp>
      <p:sp>
        <p:nvSpPr>
          <p:cNvPr id="3" name="Content Placeholder 2"/>
          <p:cNvSpPr>
            <a:spLocks noGrp="1"/>
          </p:cNvSpPr>
          <p:nvPr>
            <p:ph sz="half" idx="2"/>
          </p:nvPr>
        </p:nvSpPr>
        <p:spPr>
          <a:xfrm>
            <a:off x="457200" y="2658794"/>
            <a:ext cx="4040188" cy="3467368"/>
          </a:xfrm>
        </p:spPr>
        <p:txBody>
          <a:bodyPr/>
          <a:lstStyle/>
          <a:p>
            <a:pPr lvl="1">
              <a:buFont typeface="Wingdings" panose="05000000000000000000" pitchFamily="2" charset="2"/>
              <a:buChar char="q"/>
            </a:pPr>
            <a:r>
              <a:rPr lang="en-US" sz="2800" dirty="0">
                <a:latin typeface="Calibri" panose="020F0502020204030204" pitchFamily="34" charset="0"/>
                <a:cs typeface="Calibri" panose="020F0502020204030204" pitchFamily="34" charset="0"/>
              </a:rPr>
              <a:t>12% of CDC’s funding - $890,000,000</a:t>
            </a:r>
          </a:p>
          <a:p>
            <a:pPr lvl="1">
              <a:buFont typeface="Wingdings" panose="05000000000000000000" pitchFamily="2" charset="2"/>
              <a:buChar char="q"/>
            </a:pPr>
            <a:r>
              <a:rPr lang="en-US" sz="2800" dirty="0">
                <a:latin typeface="Calibri" panose="020F0502020204030204" pitchFamily="34" charset="0"/>
                <a:cs typeface="Calibri" panose="020F0502020204030204" pitchFamily="34" charset="0"/>
              </a:rPr>
              <a:t>Most of it goes to states and cities</a:t>
            </a:r>
          </a:p>
          <a:p>
            <a:pPr lvl="1">
              <a:buFont typeface="Wingdings" panose="05000000000000000000" pitchFamily="2" charset="2"/>
              <a:buChar char="q"/>
            </a:pPr>
            <a:r>
              <a:rPr lang="en-US" sz="2800" dirty="0">
                <a:latin typeface="Calibri" panose="020F0502020204030204" pitchFamily="34" charset="0"/>
                <a:cs typeface="Calibri" panose="020F0502020204030204" pitchFamily="34" charset="0"/>
              </a:rPr>
              <a:t>Core public health</a:t>
            </a:r>
            <a:endParaRPr lang="en-US" sz="1400" dirty="0"/>
          </a:p>
        </p:txBody>
      </p:sp>
      <p:sp>
        <p:nvSpPr>
          <p:cNvPr id="5" name="Text Placeholder 4"/>
          <p:cNvSpPr>
            <a:spLocks noGrp="1"/>
          </p:cNvSpPr>
          <p:nvPr>
            <p:ph type="body" sz="quarter" idx="3"/>
          </p:nvPr>
        </p:nvSpPr>
        <p:spPr>
          <a:solidFill>
            <a:schemeClr val="accent2"/>
          </a:solidFill>
        </p:spPr>
        <p:txBody>
          <a:bodyPr/>
          <a:lstStyle/>
          <a:p>
            <a:r>
              <a:rPr lang="en-US" sz="2400" dirty="0"/>
              <a:t>The Response </a:t>
            </a:r>
          </a:p>
        </p:txBody>
      </p:sp>
      <p:sp>
        <p:nvSpPr>
          <p:cNvPr id="6" name="Content Placeholder 5"/>
          <p:cNvSpPr>
            <a:spLocks noGrp="1"/>
          </p:cNvSpPr>
          <p:nvPr>
            <p:ph sz="quarter" idx="4"/>
          </p:nvPr>
        </p:nvSpPr>
        <p:spPr>
          <a:xfrm>
            <a:off x="4543866" y="2602523"/>
            <a:ext cx="4600134" cy="3523640"/>
          </a:xfrm>
        </p:spPr>
        <p:txBody>
          <a:bodyPr/>
          <a:lstStyle/>
          <a:p>
            <a:pPr lvl="1">
              <a:buFont typeface="Wingdings" panose="05000000000000000000" pitchFamily="2" charset="2"/>
              <a:buChar char="q"/>
            </a:pPr>
            <a:r>
              <a:rPr lang="en-US" sz="2800" dirty="0">
                <a:latin typeface="Calibri" panose="020F0502020204030204" pitchFamily="34" charset="0"/>
                <a:cs typeface="Calibri" panose="020F0502020204030204" pitchFamily="34" charset="0"/>
              </a:rPr>
              <a:t>Develop state-specific materials/campaigns</a:t>
            </a:r>
          </a:p>
          <a:p>
            <a:pPr lvl="1">
              <a:buFont typeface="Wingdings" panose="05000000000000000000" pitchFamily="2" charset="2"/>
              <a:buChar char="q"/>
            </a:pPr>
            <a:r>
              <a:rPr lang="en-US" sz="2800" dirty="0">
                <a:latin typeface="Calibri" panose="020F0502020204030204" pitchFamily="34" charset="0"/>
                <a:cs typeface="Calibri" panose="020F0502020204030204" pitchFamily="34" charset="0"/>
              </a:rPr>
              <a:t>Educational sessions with Congress</a:t>
            </a:r>
          </a:p>
          <a:p>
            <a:pPr lvl="1">
              <a:buFont typeface="Wingdings" panose="05000000000000000000" pitchFamily="2" charset="2"/>
              <a:buChar char="q"/>
            </a:pPr>
            <a:r>
              <a:rPr lang="en-US" sz="2800" dirty="0">
                <a:latin typeface="Calibri" panose="020F0502020204030204" pitchFamily="34" charset="0"/>
                <a:cs typeface="Calibri" panose="020F0502020204030204" pitchFamily="34" charset="0"/>
              </a:rPr>
              <a:t>Multiple materials developed</a:t>
            </a:r>
            <a:endParaRPr lang="en-US" sz="2400" dirty="0">
              <a:latin typeface="Calibri" panose="020F0502020204030204" pitchFamily="34" charset="0"/>
              <a:cs typeface="Calibri" panose="020F0502020204030204" pitchFamily="34" charset="0"/>
            </a:endParaRPr>
          </a:p>
          <a:p>
            <a:pPr marL="353616" lvl="1" indent="0">
              <a:buNone/>
            </a:pPr>
            <a:r>
              <a:rPr lang="en-US" sz="1800" dirty="0">
                <a:latin typeface="Calibri" panose="020F0502020204030204" pitchFamily="34" charset="0"/>
                <a:cs typeface="Calibri" panose="020F0502020204030204" pitchFamily="34" charset="0"/>
                <a:hlinkClick r:id="rId2"/>
              </a:rPr>
              <a:t>http://www.tfah.org/health-issues/pphf/</a:t>
            </a:r>
            <a:endParaRPr lang="en-US" sz="1800" dirty="0">
              <a:latin typeface="Calibri" panose="020F0502020204030204" pitchFamily="34" charset="0"/>
              <a:cs typeface="Calibri" panose="020F0502020204030204" pitchFamily="34" charset="0"/>
            </a:endParaRPr>
          </a:p>
          <a:p>
            <a:endParaRPr lang="en-US" sz="1400" dirty="0"/>
          </a:p>
          <a:p>
            <a:endParaRPr lang="en-US" dirty="0"/>
          </a:p>
        </p:txBody>
      </p:sp>
    </p:spTree>
    <p:extLst>
      <p:ext uri="{BB962C8B-B14F-4D97-AF65-F5344CB8AC3E}">
        <p14:creationId xmlns:p14="http://schemas.microsoft.com/office/powerpoint/2010/main" val="1885980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690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   Our Response: Fight for Resources at the</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State, Local, Tribal and Territorial Levels</a:t>
            </a:r>
          </a:p>
        </p:txBody>
      </p:sp>
      <p:sp>
        <p:nvSpPr>
          <p:cNvPr id="2" name="Text Placeholder 1"/>
          <p:cNvSpPr>
            <a:spLocks noGrp="1"/>
          </p:cNvSpPr>
          <p:nvPr>
            <p:ph type="body" idx="1"/>
          </p:nvPr>
        </p:nvSpPr>
        <p:spPr>
          <a:solidFill>
            <a:schemeClr val="accent2"/>
          </a:solidFill>
        </p:spPr>
        <p:txBody>
          <a:bodyPr/>
          <a:lstStyle/>
          <a:p>
            <a:r>
              <a:rPr lang="en-US" sz="2400" dirty="0"/>
              <a:t>The Need</a:t>
            </a:r>
          </a:p>
        </p:txBody>
      </p:sp>
      <p:sp>
        <p:nvSpPr>
          <p:cNvPr id="6" name="Content Placeholder 5"/>
          <p:cNvSpPr>
            <a:spLocks noGrp="1"/>
          </p:cNvSpPr>
          <p:nvPr>
            <p:ph sz="half" idx="2"/>
          </p:nvPr>
        </p:nvSpPr>
        <p:spPr/>
        <p:txBody>
          <a:bodyPr/>
          <a:lstStyle/>
          <a:p>
            <a:r>
              <a:rPr lang="en-US" sz="2800" dirty="0">
                <a:latin typeface="Calibri" panose="020F0502020204030204" pitchFamily="34" charset="0"/>
                <a:cs typeface="Calibri" panose="020F0502020204030204" pitchFamily="34" charset="0"/>
              </a:rPr>
              <a:t>President proposes 18% cut in HHS</a:t>
            </a:r>
          </a:p>
          <a:p>
            <a:r>
              <a:rPr lang="en-US" sz="2800" dirty="0">
                <a:latin typeface="Calibri" panose="020F0502020204030204" pitchFamily="34" charset="0"/>
                <a:cs typeface="Calibri" panose="020F0502020204030204" pitchFamily="34" charset="0"/>
              </a:rPr>
              <a:t>FY17 still unresolved and proposed cuts</a:t>
            </a:r>
          </a:p>
          <a:p>
            <a:r>
              <a:rPr lang="en-US" sz="2800" dirty="0">
                <a:latin typeface="Calibri" panose="020F0502020204030204" pitchFamily="34" charset="0"/>
                <a:cs typeface="Calibri" panose="020F0502020204030204" pitchFamily="34" charset="0"/>
              </a:rPr>
              <a:t>Zika money runs out</a:t>
            </a:r>
          </a:p>
          <a:p>
            <a:r>
              <a:rPr lang="en-US" sz="2800" dirty="0">
                <a:latin typeface="Calibri" panose="020F0502020204030204" pitchFamily="34" charset="0"/>
                <a:cs typeface="Calibri" panose="020F0502020204030204" pitchFamily="34" charset="0"/>
              </a:rPr>
              <a:t>Slow response to emergencies</a:t>
            </a:r>
          </a:p>
          <a:p>
            <a:pPr marL="0" indent="0">
              <a:buNone/>
            </a:pPr>
            <a:endParaRPr lang="en-US" sz="3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3"/>
          </p:nvPr>
        </p:nvSpPr>
        <p:spPr>
          <a:solidFill>
            <a:schemeClr val="accent2"/>
          </a:solidFill>
        </p:spPr>
        <p:txBody>
          <a:bodyPr/>
          <a:lstStyle/>
          <a:p>
            <a:r>
              <a:rPr lang="en-US" sz="2400" dirty="0"/>
              <a:t>The Response </a:t>
            </a:r>
          </a:p>
        </p:txBody>
      </p:sp>
      <p:sp>
        <p:nvSpPr>
          <p:cNvPr id="4" name="Content Placeholder 3"/>
          <p:cNvSpPr>
            <a:spLocks noGrp="1"/>
          </p:cNvSpPr>
          <p:nvPr>
            <p:ph sz="quarter" idx="4"/>
          </p:nvPr>
        </p:nvSpPr>
        <p:spPr/>
        <p:txBody>
          <a:bodyPr/>
          <a:lstStyle/>
          <a:p>
            <a:pPr marL="0" indent="0">
              <a:buNone/>
            </a:pPr>
            <a:r>
              <a:rPr lang="en-US" sz="2400" dirty="0">
                <a:latin typeface="Calibri" panose="020F0502020204030204" pitchFamily="34" charset="0"/>
                <a:cs typeface="Calibri" panose="020F0502020204030204" pitchFamily="34" charset="0"/>
                <a:hlinkClick r:id="rId2"/>
              </a:rPr>
              <a:t>New Report:  www.tfah.org/report/136/</a:t>
            </a:r>
            <a:endParaRPr lang="en-US" sz="2400" dirty="0">
              <a:latin typeface="Calibri" panose="020F0502020204030204" pitchFamily="34" charset="0"/>
              <a:cs typeface="Calibri" panose="020F0502020204030204" pitchFamily="34" charset="0"/>
            </a:endParaRPr>
          </a:p>
          <a:p>
            <a:pPr marL="0" indent="0">
              <a:buNone/>
            </a:pPr>
            <a:r>
              <a:rPr lang="en-US" sz="2000" b="1" i="1" dirty="0">
                <a:latin typeface="Calibri" panose="020F0502020204030204" pitchFamily="34" charset="0"/>
                <a:cs typeface="Calibri" panose="020F0502020204030204" pitchFamily="34" charset="0"/>
              </a:rPr>
              <a:t>“A Funding Crisis for Public Health and Safety:  State-by-State Public Health Funding”</a:t>
            </a:r>
          </a:p>
          <a:p>
            <a:r>
              <a:rPr lang="en-US" sz="2800" dirty="0">
                <a:latin typeface="Calibri" panose="020F0502020204030204" pitchFamily="34" charset="0"/>
                <a:cs typeface="Calibri" panose="020F0502020204030204" pitchFamily="34" charset="0"/>
              </a:rPr>
              <a:t>Protect federal funding</a:t>
            </a:r>
          </a:p>
          <a:p>
            <a:r>
              <a:rPr lang="en-US" sz="2800" dirty="0">
                <a:latin typeface="Calibri" panose="020F0502020204030204" pitchFamily="34" charset="0"/>
                <a:cs typeface="Calibri" panose="020F0502020204030204" pitchFamily="34" charset="0"/>
              </a:rPr>
              <a:t>Support new emergency fund  </a:t>
            </a:r>
          </a:p>
          <a:p>
            <a:pPr marL="0" indent="0">
              <a:buNone/>
            </a:pPr>
            <a:endParaRPr lang="en-US" sz="28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228492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pPr eaLnBrk="1" hangingPunct="1"/>
            <a:r>
              <a:rPr lang="en-US" altLang="en-US" b="1" dirty="0"/>
              <a:t>  </a:t>
            </a:r>
            <a:r>
              <a:rPr lang="en-US" altLang="en-US" sz="3200" dirty="0">
                <a:latin typeface="Calibri" panose="020F0502020204030204" pitchFamily="34" charset="0"/>
              </a:rPr>
              <a:t>To see what’s at stake:</a:t>
            </a:r>
            <a:br>
              <a:rPr lang="en-US" altLang="en-US" sz="3200" dirty="0">
                <a:latin typeface="Calibri" panose="020F0502020204030204" pitchFamily="34" charset="0"/>
              </a:rPr>
            </a:br>
            <a:r>
              <a:rPr lang="en-US" altLang="en-US" b="1" dirty="0">
                <a:latin typeface="Calibri" panose="020F0502020204030204" pitchFamily="34" charset="0"/>
              </a:rPr>
              <a:t>  Healthy Communities Navigator</a:t>
            </a:r>
            <a:endParaRPr lang="en-US" altLang="en-US" dirty="0">
              <a:latin typeface="Calibri" panose="020F0502020204030204" pitchFamily="34" charset="0"/>
            </a:endParaRPr>
          </a:p>
        </p:txBody>
      </p:sp>
      <p:sp>
        <p:nvSpPr>
          <p:cNvPr id="6" name="Content Placeholder 5"/>
          <p:cNvSpPr>
            <a:spLocks noGrp="1"/>
          </p:cNvSpPr>
          <p:nvPr>
            <p:ph idx="1"/>
          </p:nvPr>
        </p:nvSpPr>
        <p:spPr/>
        <p:txBody>
          <a:bodyPr/>
          <a:lstStyle/>
          <a:p>
            <a:pPr eaLnBrk="1" hangingPunct="1">
              <a:defRPr/>
            </a:pPr>
            <a:r>
              <a:rPr lang="en-US" sz="2800" dirty="0"/>
              <a:t>A dynamic searchable interactive platform that provides stakeholders with state, county, and community population health resources, including:</a:t>
            </a:r>
          </a:p>
          <a:p>
            <a:pPr lvl="1" eaLnBrk="1" hangingPunct="1">
              <a:defRPr/>
            </a:pPr>
            <a:r>
              <a:rPr lang="en-US" sz="2400" dirty="0"/>
              <a:t>a range of federal and private grants, </a:t>
            </a:r>
          </a:p>
          <a:p>
            <a:pPr lvl="1" eaLnBrk="1" hangingPunct="1">
              <a:defRPr/>
            </a:pPr>
            <a:r>
              <a:rPr lang="en-US" sz="2400" dirty="0"/>
              <a:t>stories; and</a:t>
            </a:r>
          </a:p>
          <a:p>
            <a:pPr lvl="1" eaLnBrk="1" hangingPunct="1">
              <a:defRPr/>
            </a:pPr>
            <a:r>
              <a:rPr lang="en-US" sz="2400" dirty="0"/>
              <a:t>models of best practices and policy tools</a:t>
            </a:r>
          </a:p>
          <a:p>
            <a:pPr marL="33337" indent="0" eaLnBrk="1" hangingPunct="1">
              <a:buFont typeface="Wingdings" panose="05000000000000000000" pitchFamily="2" charset="2"/>
              <a:buNone/>
              <a:defRPr/>
            </a:pPr>
            <a:endParaRPr lang="en-US" sz="2000" dirty="0">
              <a:hlinkClick r:id=""/>
            </a:endParaRPr>
          </a:p>
          <a:p>
            <a:pPr marL="33337" indent="0" eaLnBrk="1" hangingPunct="1">
              <a:buFont typeface="Wingdings" panose="05000000000000000000" pitchFamily="2" charset="2"/>
              <a:buNone/>
              <a:defRPr/>
            </a:pPr>
            <a:r>
              <a:rPr lang="en-US" sz="2000" dirty="0">
                <a:hlinkClick r:id=""/>
              </a:rPr>
              <a:t>http://healthyamericans.org/healthycommunities/#/navigator/grantee</a:t>
            </a:r>
            <a:r>
              <a:rPr lang="en-US" sz="2000" dirty="0"/>
              <a:t> </a:t>
            </a:r>
          </a:p>
        </p:txBody>
      </p:sp>
    </p:spTree>
    <p:extLst>
      <p:ext uri="{BB962C8B-B14F-4D97-AF65-F5344CB8AC3E}">
        <p14:creationId xmlns:p14="http://schemas.microsoft.com/office/powerpoint/2010/main" val="1675392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latin typeface="Calibri" panose="020F0502020204030204" pitchFamily="34" charset="0"/>
                <a:cs typeface="Calibri" panose="020F0502020204030204" pitchFamily="34" charset="0"/>
              </a:rPr>
              <a:t>Our Response: Protect Access to Free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Prevention Services  </a:t>
            </a:r>
          </a:p>
        </p:txBody>
      </p:sp>
      <p:sp>
        <p:nvSpPr>
          <p:cNvPr id="4" name="Text Placeholder 3"/>
          <p:cNvSpPr>
            <a:spLocks noGrp="1"/>
          </p:cNvSpPr>
          <p:nvPr>
            <p:ph type="body" idx="1"/>
          </p:nvPr>
        </p:nvSpPr>
        <p:spPr>
          <a:solidFill>
            <a:schemeClr val="accent2"/>
          </a:solidFill>
        </p:spPr>
        <p:txBody>
          <a:bodyPr/>
          <a:lstStyle/>
          <a:p>
            <a:r>
              <a:rPr lang="en-US" sz="2400" dirty="0"/>
              <a:t>The Need</a:t>
            </a:r>
          </a:p>
        </p:txBody>
      </p:sp>
      <p:sp>
        <p:nvSpPr>
          <p:cNvPr id="3" name="Content Placeholder 2"/>
          <p:cNvSpPr>
            <a:spLocks noGrp="1"/>
          </p:cNvSpPr>
          <p:nvPr>
            <p:ph sz="half" idx="2"/>
          </p:nvPr>
        </p:nvSpPr>
        <p:spPr>
          <a:xfrm>
            <a:off x="457200" y="2532185"/>
            <a:ext cx="4040188" cy="3593978"/>
          </a:xfrm>
        </p:spPr>
        <p:txBody>
          <a:bodyPr/>
          <a:lstStyle/>
          <a:p>
            <a:pPr>
              <a:buFont typeface="Wingdings" panose="05000000000000000000" pitchFamily="2" charset="2"/>
              <a:buChar char="q"/>
            </a:pPr>
            <a:r>
              <a:rPr lang="en-US" sz="30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ACA replacement doesn’t guarantee free prevention services</a:t>
            </a:r>
          </a:p>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Barriers to care will increase illness/injury</a:t>
            </a:r>
          </a:p>
          <a:p>
            <a:pPr marL="0" indent="0">
              <a:buNone/>
            </a:pPr>
            <a:endParaRPr lang="en-US" sz="3000" dirty="0">
              <a:latin typeface="Calibri" panose="020F0502020204030204" pitchFamily="34" charset="0"/>
              <a:cs typeface="Calibri" panose="020F0502020204030204" pitchFamily="34" charset="0"/>
            </a:endParaRPr>
          </a:p>
          <a:p>
            <a:pPr marL="0" indent="0">
              <a:buNone/>
            </a:pPr>
            <a:endParaRPr lang="en-US" sz="3000" dirty="0"/>
          </a:p>
        </p:txBody>
      </p:sp>
      <p:sp>
        <p:nvSpPr>
          <p:cNvPr id="5" name="Text Placeholder 4"/>
          <p:cNvSpPr>
            <a:spLocks noGrp="1"/>
          </p:cNvSpPr>
          <p:nvPr>
            <p:ph type="body" sz="quarter" idx="3"/>
          </p:nvPr>
        </p:nvSpPr>
        <p:spPr>
          <a:solidFill>
            <a:schemeClr val="accent2"/>
          </a:solidFill>
        </p:spPr>
        <p:txBody>
          <a:bodyPr/>
          <a:lstStyle/>
          <a:p>
            <a:r>
              <a:rPr lang="en-US" sz="2400" dirty="0"/>
              <a:t>The Response</a:t>
            </a:r>
          </a:p>
        </p:txBody>
      </p:sp>
      <p:sp>
        <p:nvSpPr>
          <p:cNvPr id="6" name="Content Placeholder 5"/>
          <p:cNvSpPr>
            <a:spLocks noGrp="1"/>
          </p:cNvSpPr>
          <p:nvPr>
            <p:ph sz="quarter" idx="4"/>
          </p:nvPr>
        </p:nvSpPr>
        <p:spPr>
          <a:xfrm>
            <a:off x="4501662" y="2160807"/>
            <a:ext cx="4473526" cy="4141519"/>
          </a:xfrm>
        </p:spPr>
        <p:txBody>
          <a:bodyPr/>
          <a:lstStyle/>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New publication: </a:t>
            </a:r>
            <a:r>
              <a:rPr lang="en-US" sz="2400" dirty="0">
                <a:latin typeface="Calibri" panose="020F0502020204030204" pitchFamily="34" charset="0"/>
                <a:cs typeface="Calibri" panose="020F0502020204030204" pitchFamily="34" charset="0"/>
                <a:hlinkClick r:id="rId2"/>
              </a:rPr>
              <a:t>www.tfah.org/report/135/</a:t>
            </a:r>
            <a:endParaRPr lang="en-US" sz="2400" dirty="0">
              <a:latin typeface="Calibri" panose="020F0502020204030204" pitchFamily="34" charset="0"/>
              <a:cs typeface="Calibri" panose="020F0502020204030204" pitchFamily="34" charset="0"/>
            </a:endParaRPr>
          </a:p>
          <a:p>
            <a:pPr marL="0" indent="0">
              <a:buNone/>
            </a:pPr>
            <a:r>
              <a:rPr lang="en-US" sz="2400" b="1" i="1" dirty="0">
                <a:latin typeface="Calibri" panose="020F0502020204030204" pitchFamily="34" charset="0"/>
                <a:cs typeface="Calibri" panose="020F0502020204030204" pitchFamily="34" charset="0"/>
              </a:rPr>
              <a:t>“Impact of 2017 Health Reform Proposals on Clinical Preventive Services”</a:t>
            </a:r>
          </a:p>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Build broad coalition  </a:t>
            </a:r>
          </a:p>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Educate Congress/staff  </a:t>
            </a:r>
          </a:p>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Create of non-partisan forum  </a:t>
            </a:r>
          </a:p>
          <a:p>
            <a:endParaRPr lang="en-US" sz="2000" dirty="0"/>
          </a:p>
        </p:txBody>
      </p:sp>
    </p:spTree>
    <p:extLst>
      <p:ext uri="{BB962C8B-B14F-4D97-AF65-F5344CB8AC3E}">
        <p14:creationId xmlns:p14="http://schemas.microsoft.com/office/powerpoint/2010/main" val="2291450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8372007" cy="1299148"/>
          </a:xfrm>
        </p:spPr>
        <p:txBody>
          <a:bodyPr/>
          <a:lstStyle/>
          <a:p>
            <a:r>
              <a:rPr lang="en-US" dirty="0"/>
              <a:t>  </a:t>
            </a:r>
            <a:r>
              <a:rPr lang="en-US" sz="4000" b="1" dirty="0">
                <a:latin typeface="Calibri" panose="020F0502020204030204" pitchFamily="34" charset="0"/>
                <a:cs typeface="Calibri" panose="020F0502020204030204" pitchFamily="34" charset="0"/>
              </a:rPr>
              <a:t>Her Needs Are the Same… </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Are they less likely to be met?</a:t>
            </a:r>
          </a:p>
        </p:txBody>
      </p:sp>
      <p:sp>
        <p:nvSpPr>
          <p:cNvPr id="3" name="Content Placeholder 2"/>
          <p:cNvSpPr>
            <a:spLocks noGrp="1"/>
          </p:cNvSpPr>
          <p:nvPr>
            <p:ph idx="1"/>
          </p:nvPr>
        </p:nvSpPr>
        <p:spPr>
          <a:xfrm>
            <a:off x="569626" y="1543988"/>
            <a:ext cx="5807711" cy="4434540"/>
          </a:xfrm>
        </p:spPr>
        <p:txBody>
          <a:bodyPr/>
          <a:lstStyle/>
          <a:p>
            <a:r>
              <a:rPr lang="en-US" sz="2700" dirty="0"/>
              <a:t>Primary care &amp; meds - </a:t>
            </a:r>
            <a:r>
              <a:rPr lang="en-US" sz="2700" dirty="0">
                <a:solidFill>
                  <a:srgbClr val="C00000"/>
                </a:solidFill>
              </a:rPr>
              <a:t>more costly premium?</a:t>
            </a:r>
          </a:p>
          <a:p>
            <a:r>
              <a:rPr lang="en-US" sz="2700" dirty="0"/>
              <a:t>Asthma home visits – </a:t>
            </a:r>
            <a:r>
              <a:rPr lang="en-US" sz="2700" dirty="0">
                <a:solidFill>
                  <a:srgbClr val="C00000"/>
                </a:solidFill>
              </a:rPr>
              <a:t>defunded? </a:t>
            </a:r>
          </a:p>
          <a:p>
            <a:r>
              <a:rPr lang="en-US" sz="2700" dirty="0"/>
              <a:t>Diabetes Prevention -  </a:t>
            </a:r>
            <a:r>
              <a:rPr lang="en-US" sz="2700" dirty="0">
                <a:solidFill>
                  <a:srgbClr val="C00000"/>
                </a:solidFill>
              </a:rPr>
              <a:t>defunded? </a:t>
            </a:r>
          </a:p>
          <a:p>
            <a:r>
              <a:rPr lang="en-US" sz="2700" dirty="0"/>
              <a:t>Behavioral services – </a:t>
            </a:r>
            <a:r>
              <a:rPr lang="en-US" sz="2700" dirty="0">
                <a:solidFill>
                  <a:srgbClr val="C00000"/>
                </a:solidFill>
              </a:rPr>
              <a:t>no required coverage?</a:t>
            </a:r>
            <a:endParaRPr lang="en-US" sz="2700" dirty="0"/>
          </a:p>
          <a:p>
            <a:r>
              <a:rPr lang="en-US" sz="2700" dirty="0"/>
              <a:t>Neighborhood safety - </a:t>
            </a:r>
            <a:r>
              <a:rPr lang="en-US" sz="2700" dirty="0">
                <a:solidFill>
                  <a:srgbClr val="C00000"/>
                </a:solidFill>
              </a:rPr>
              <a:t>defunded? </a:t>
            </a:r>
          </a:p>
          <a:p>
            <a:r>
              <a:rPr lang="en-US" sz="2700" dirty="0"/>
              <a:t>Affordable, healthy foods – </a:t>
            </a:r>
            <a:r>
              <a:rPr lang="en-US" sz="2700" dirty="0">
                <a:solidFill>
                  <a:srgbClr val="C00000"/>
                </a:solidFill>
              </a:rPr>
              <a:t>less CDC funding?</a:t>
            </a:r>
          </a:p>
          <a:p>
            <a:r>
              <a:rPr lang="en-US" sz="2700" dirty="0"/>
              <a:t>Mold removal </a:t>
            </a:r>
            <a:r>
              <a:rPr lang="en-US" sz="2700" dirty="0">
                <a:solidFill>
                  <a:srgbClr val="C00000"/>
                </a:solidFill>
              </a:rPr>
              <a:t>– less HUD funding?</a:t>
            </a:r>
          </a:p>
          <a:p>
            <a:endParaRPr lang="en-US" dirty="0"/>
          </a:p>
          <a:p>
            <a:endParaRPr lang="en-US" dirty="0"/>
          </a:p>
        </p:txBody>
      </p:sp>
      <p:pic>
        <p:nvPicPr>
          <p:cNvPr id="4" name="Picture 2" descr="http://rnwinston.com/wp-content/uploads/2013/07/bigstock-Doctor-And-Patient-42818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7337" y="3312827"/>
            <a:ext cx="8606311" cy="573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648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24393"/>
          </a:xfrm>
        </p:spPr>
        <p:txBody>
          <a:bodyPr/>
          <a:lstStyle/>
          <a:p>
            <a:pPr algn="ctr"/>
            <a:r>
              <a:rPr lang="en-US" dirty="0"/>
              <a:t>  </a:t>
            </a:r>
            <a:r>
              <a:rPr lang="en-US" sz="4000" b="1" dirty="0">
                <a:latin typeface="Calibri" panose="020F0502020204030204" pitchFamily="34" charset="0"/>
                <a:cs typeface="Calibri" panose="020F0502020204030204" pitchFamily="34" charset="0"/>
              </a:rPr>
              <a:t>She Needs Our Help</a:t>
            </a:r>
          </a:p>
        </p:txBody>
      </p:sp>
      <p:sp>
        <p:nvSpPr>
          <p:cNvPr id="3" name="Content Placeholder 2"/>
          <p:cNvSpPr>
            <a:spLocks noGrp="1"/>
          </p:cNvSpPr>
          <p:nvPr>
            <p:ph idx="1"/>
          </p:nvPr>
        </p:nvSpPr>
        <p:spPr>
          <a:xfrm>
            <a:off x="569626" y="1543988"/>
            <a:ext cx="5807711" cy="4434540"/>
          </a:xfrm>
        </p:spPr>
        <p:txBody>
          <a:bodyPr/>
          <a:lstStyle/>
          <a:p>
            <a:pPr marL="0" indent="0">
              <a:buNone/>
            </a:pPr>
            <a:endParaRPr lang="en-US" dirty="0"/>
          </a:p>
        </p:txBody>
      </p:sp>
      <p:pic>
        <p:nvPicPr>
          <p:cNvPr id="4" name="Picture 2" descr="http://rnwinston.com/wp-content/uploads/2013/07/bigstock-Doctor-And-Patient-42818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40" y="1693889"/>
            <a:ext cx="8606311" cy="573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243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     Who Am I?</a:t>
            </a:r>
          </a:p>
        </p:txBody>
      </p:sp>
      <p:sp>
        <p:nvSpPr>
          <p:cNvPr id="3" name="Content Placeholder 2"/>
          <p:cNvSpPr>
            <a:spLocks noGrp="1"/>
          </p:cNvSpPr>
          <p:nvPr>
            <p:ph idx="1"/>
          </p:nvPr>
        </p:nvSpPr>
        <p:spPr/>
        <p:txBody>
          <a:bodyPr/>
          <a:lstStyle/>
          <a:p>
            <a:pPr marL="0" indent="0">
              <a:buNone/>
            </a:pPr>
            <a:endParaRPr lang="en-US" dirty="0"/>
          </a:p>
        </p:txBody>
      </p:sp>
      <p:pic>
        <p:nvPicPr>
          <p:cNvPr id="10242" name="Picture 2" descr="https://media.licdn.com/mpr/mpr/AAEAAQAAAAAAAABaAAAAJGQwZTZkYjRlLWJiMDYtNGU5NS1hNGRiLTAxNWU3ZmIyNGY1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43" y="1735284"/>
            <a:ext cx="7736401" cy="442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25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09822"/>
            <a:ext cx="4876800" cy="5343150"/>
          </a:xfrm>
        </p:spPr>
        <p:txBody>
          <a:bodyPr>
            <a:normAutofit/>
          </a:bodyPr>
          <a:lstStyle/>
          <a:p>
            <a:pPr marL="0" indent="0">
              <a:buNone/>
              <a:defRPr/>
            </a:pPr>
            <a:r>
              <a:rPr lang="en-US" i="1" dirty="0">
                <a:latin typeface="Calibri" panose="020F0502020204030204" pitchFamily="34" charset="0"/>
                <a:cs typeface="Times New Roman" panose="02020603050405020304" pitchFamily="18" charset="0"/>
              </a:rPr>
              <a:t> </a:t>
            </a:r>
          </a:p>
          <a:p>
            <a:pPr>
              <a:defRPr/>
            </a:pPr>
            <a:r>
              <a:rPr lang="en-US" sz="2800" dirty="0">
                <a:latin typeface="Calibri" panose="020F0502020204030204" pitchFamily="34" charset="0"/>
                <a:cs typeface="Times New Roman" panose="02020603050405020304" pitchFamily="18" charset="0"/>
              </a:rPr>
              <a:t>Newly insured</a:t>
            </a:r>
          </a:p>
          <a:p>
            <a:pPr>
              <a:defRPr/>
            </a:pPr>
            <a:r>
              <a:rPr lang="en-US" sz="2800" dirty="0">
                <a:latin typeface="Calibri" panose="020F0502020204030204" pitchFamily="34" charset="0"/>
                <a:cs typeface="Times New Roman" panose="02020603050405020304" pitchFamily="18" charset="0"/>
              </a:rPr>
              <a:t>At MD for first physical      in 5 years </a:t>
            </a:r>
          </a:p>
          <a:p>
            <a:pPr>
              <a:defRPr/>
            </a:pPr>
            <a:r>
              <a:rPr lang="en-US" sz="2800" dirty="0">
                <a:latin typeface="Calibri" panose="020F0502020204030204" pitchFamily="34" charset="0"/>
                <a:cs typeface="Times New Roman" panose="02020603050405020304" pitchFamily="18" charset="0"/>
              </a:rPr>
              <a:t>55 years old, married, smokes, overweight,       little exercise</a:t>
            </a:r>
          </a:p>
          <a:p>
            <a:pPr>
              <a:defRPr/>
            </a:pPr>
            <a:r>
              <a:rPr lang="en-US" sz="2800" dirty="0">
                <a:latin typeface="Calibri" panose="020F0502020204030204" pitchFamily="34" charset="0"/>
                <a:cs typeface="Times New Roman" panose="02020603050405020304" pitchFamily="18" charset="0"/>
              </a:rPr>
              <a:t>Asthmatic, pre-diabetic</a:t>
            </a:r>
          </a:p>
          <a:p>
            <a:pPr>
              <a:defRPr/>
            </a:pPr>
            <a:r>
              <a:rPr lang="en-US" sz="2800" dirty="0">
                <a:latin typeface="Calibri" panose="020F0502020204030204" pitchFamily="34" charset="0"/>
                <a:cs typeface="Times New Roman" panose="02020603050405020304" pitchFamily="18" charset="0"/>
              </a:rPr>
              <a:t>Stopped taking medications in past due to cost</a:t>
            </a:r>
          </a:p>
          <a:p>
            <a:pPr marL="0" indent="0">
              <a:buFontTx/>
              <a:buNone/>
              <a:defRPr/>
            </a:pPr>
            <a:endParaRPr lang="en-US" sz="3200" dirty="0">
              <a:latin typeface="Calibri" panose="020F0502020204030204" pitchFamily="34" charset="0"/>
            </a:endParaRPr>
          </a:p>
          <a:p>
            <a:pPr marL="0" indent="0">
              <a:buFontTx/>
              <a:buNone/>
              <a:defRPr/>
            </a:pPr>
            <a:endParaRPr lang="en-US" sz="3200" dirty="0">
              <a:latin typeface="Calibri" panose="020F0502020204030204" pitchFamily="34" charset="0"/>
            </a:endParaRPr>
          </a:p>
        </p:txBody>
      </p:sp>
      <p:sp>
        <p:nvSpPr>
          <p:cNvPr id="7" name="Title 1"/>
          <p:cNvSpPr>
            <a:spLocks noGrp="1"/>
          </p:cNvSpPr>
          <p:nvPr>
            <p:ph type="title"/>
          </p:nvPr>
        </p:nvSpPr>
        <p:spPr>
          <a:xfrm>
            <a:off x="457200" y="304800"/>
            <a:ext cx="8229600" cy="862818"/>
          </a:xfrm>
          <a:noFill/>
        </p:spPr>
        <p:txBody>
          <a:bodyPr>
            <a:normAutofit/>
          </a:bodyPr>
          <a:lstStyle/>
          <a:p>
            <a:pPr marL="0" indent="0">
              <a:defRPr/>
            </a:pPr>
            <a:r>
              <a:rPr lang="en-US" sz="3600" b="1" dirty="0">
                <a:latin typeface="Calibri" panose="020F0502020204030204" pitchFamily="34" charset="0"/>
              </a:rPr>
              <a:t>   </a:t>
            </a:r>
            <a:r>
              <a:rPr lang="en-US" sz="4400" b="1" dirty="0">
                <a:latin typeface="Calibri" panose="020F0502020204030204" pitchFamily="34" charset="0"/>
                <a:cs typeface="Times New Roman" panose="02020603050405020304" pitchFamily="18" charset="0"/>
              </a:rPr>
              <a:t>Meet Fran Edwards:</a:t>
            </a:r>
          </a:p>
        </p:txBody>
      </p:sp>
      <p:pic>
        <p:nvPicPr>
          <p:cNvPr id="15362" name="Picture 2" descr="http://rnwinston.com/wp-content/uploads/2013/07/bigstock-Doctor-And-Patient-428186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766" y="1570968"/>
            <a:ext cx="5171609" cy="344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22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2529"/>
            <a:ext cx="5410200" cy="5085471"/>
          </a:xfrm>
        </p:spPr>
        <p:txBody>
          <a:bodyPr>
            <a:noAutofit/>
          </a:bodyPr>
          <a:lstStyle/>
          <a:p>
            <a:pPr>
              <a:defRPr/>
            </a:pPr>
            <a:r>
              <a:rPr lang="en-US" sz="2800" b="1" dirty="0">
                <a:latin typeface="Calibri" panose="020F0502020204030204" pitchFamily="34" charset="0"/>
                <a:cs typeface="Times New Roman" panose="02020603050405020304" pitchFamily="18" charset="0"/>
              </a:rPr>
              <a:t>Income - </a:t>
            </a:r>
            <a:r>
              <a:rPr lang="en-US" sz="2800" dirty="0">
                <a:latin typeface="Calibri" panose="020F0502020204030204" pitchFamily="34" charset="0"/>
                <a:cs typeface="Times New Roman" panose="02020603050405020304" pitchFamily="18" charset="0"/>
              </a:rPr>
              <a:t>Poor, family of 5 </a:t>
            </a:r>
          </a:p>
          <a:p>
            <a:pPr>
              <a:defRPr/>
            </a:pPr>
            <a:r>
              <a:rPr lang="en-US" sz="2800" b="1" dirty="0">
                <a:latin typeface="Calibri" panose="020F0502020204030204" pitchFamily="34" charset="0"/>
                <a:cs typeface="Times New Roman" panose="02020603050405020304" pitchFamily="18" charset="0"/>
              </a:rPr>
              <a:t>Barriers to Fitness </a:t>
            </a:r>
            <a:r>
              <a:rPr lang="en-US" sz="2800" dirty="0">
                <a:latin typeface="Calibri" panose="020F0502020204030204" pitchFamily="34" charset="0"/>
                <a:cs typeface="Times New Roman" panose="02020603050405020304" pitchFamily="18" charset="0"/>
              </a:rPr>
              <a:t>– Rising   crime, few parks, no nearby supermarket</a:t>
            </a:r>
          </a:p>
          <a:p>
            <a:pPr>
              <a:defRPr/>
            </a:pPr>
            <a:r>
              <a:rPr lang="en-US" sz="2800" b="1" dirty="0">
                <a:latin typeface="Calibri" panose="020F0502020204030204" pitchFamily="34" charset="0"/>
                <a:cs typeface="Times New Roman" panose="02020603050405020304" pitchFamily="18" charset="0"/>
              </a:rPr>
              <a:t>Under stress </a:t>
            </a:r>
            <a:r>
              <a:rPr lang="en-US" sz="2800" dirty="0">
                <a:latin typeface="Calibri" panose="020F0502020204030204" pitchFamily="34" charset="0"/>
                <a:cs typeface="Times New Roman" panose="02020603050405020304" pitchFamily="18" charset="0"/>
              </a:rPr>
              <a:t>- Son with behavioral health concerns, worried about money</a:t>
            </a:r>
            <a:endParaRPr lang="en-US" sz="2800" b="1" dirty="0">
              <a:latin typeface="Calibri" panose="020F0502020204030204" pitchFamily="34" charset="0"/>
              <a:cs typeface="Times New Roman" panose="02020603050405020304" pitchFamily="18" charset="0"/>
            </a:endParaRPr>
          </a:p>
          <a:p>
            <a:pPr>
              <a:defRPr/>
            </a:pPr>
            <a:r>
              <a:rPr lang="en-US" sz="2800" b="1" dirty="0">
                <a:latin typeface="Calibri" panose="020F0502020204030204" pitchFamily="34" charset="0"/>
                <a:cs typeface="Times New Roman" panose="02020603050405020304" pitchFamily="18" charset="0"/>
              </a:rPr>
              <a:t>Sub-par Housing –</a:t>
            </a:r>
            <a:r>
              <a:rPr lang="en-US" sz="2800" dirty="0">
                <a:latin typeface="Calibri" panose="020F0502020204030204" pitchFamily="34" charset="0"/>
                <a:cs typeface="Times New Roman" panose="02020603050405020304" pitchFamily="18" charset="0"/>
              </a:rPr>
              <a:t> Mold and ventilation problems</a:t>
            </a:r>
            <a:endParaRPr lang="en-US" sz="2800" b="1" dirty="0">
              <a:latin typeface="Calibri" panose="020F0502020204030204" pitchFamily="34" charset="0"/>
              <a:cs typeface="Times New Roman" panose="02020603050405020304" pitchFamily="18" charset="0"/>
            </a:endParaRPr>
          </a:p>
          <a:p>
            <a:pPr marL="0" indent="0">
              <a:buNone/>
              <a:defRPr/>
            </a:pPr>
            <a:endParaRPr lang="en-US" sz="3000" dirty="0">
              <a:latin typeface="Calibri" panose="020F0502020204030204" pitchFamily="34" charset="0"/>
            </a:endParaRPr>
          </a:p>
          <a:p>
            <a:pPr marL="0" indent="0">
              <a:buNone/>
              <a:defRPr/>
            </a:pPr>
            <a:r>
              <a:rPr lang="en-US" sz="3000" dirty="0">
                <a:latin typeface="Calibri" panose="020F0502020204030204" pitchFamily="34" charset="0"/>
              </a:rPr>
              <a:t> </a:t>
            </a:r>
          </a:p>
          <a:p>
            <a:pPr>
              <a:defRPr/>
            </a:pPr>
            <a:endParaRPr lang="en-US" sz="3000" dirty="0">
              <a:latin typeface="Calibri" panose="020F0502020204030204" pitchFamily="34" charset="0"/>
            </a:endParaRPr>
          </a:p>
        </p:txBody>
      </p:sp>
      <p:pic>
        <p:nvPicPr>
          <p:cNvPr id="23556" name="Picture 2" descr="http://www.lawrencevillecorp.com/images/elmstr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72744"/>
            <a:ext cx="3753777" cy="314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533400"/>
            <a:ext cx="8229600" cy="1098452"/>
          </a:xfrm>
          <a:noFill/>
        </p:spPr>
        <p:txBody>
          <a:bodyPr>
            <a:noAutofit/>
          </a:bodyPr>
          <a:lstStyle/>
          <a:p>
            <a:pPr algn="ctr">
              <a:defRPr/>
            </a:pPr>
            <a:r>
              <a:rPr lang="en-US" sz="3600" b="1" dirty="0">
                <a:latin typeface="Calibri" panose="020F0502020204030204" pitchFamily="34" charset="0"/>
              </a:rPr>
              <a:t>Insurance and Quality Care Help…</a:t>
            </a:r>
            <a:br>
              <a:rPr lang="en-US" sz="3600" b="1" dirty="0">
                <a:latin typeface="Calibri" panose="020F0502020204030204" pitchFamily="34" charset="0"/>
              </a:rPr>
            </a:br>
            <a:r>
              <a:rPr lang="en-US" sz="3600" b="1" dirty="0">
                <a:latin typeface="Calibri" panose="020F0502020204030204" pitchFamily="34" charset="0"/>
              </a:rPr>
              <a:t>But they Aren’t Enough</a:t>
            </a:r>
          </a:p>
        </p:txBody>
      </p:sp>
    </p:spTree>
    <p:extLst>
      <p:ext uri="{BB962C8B-B14F-4D97-AF65-F5344CB8AC3E}">
        <p14:creationId xmlns:p14="http://schemas.microsoft.com/office/powerpoint/2010/main" val="83659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24393"/>
          </a:xfrm>
        </p:spPr>
        <p:txBody>
          <a:bodyPr/>
          <a:lstStyle/>
          <a:p>
            <a:r>
              <a:rPr lang="en-US" dirty="0"/>
              <a:t>  </a:t>
            </a:r>
            <a:r>
              <a:rPr lang="en-US" sz="4000" b="1" dirty="0"/>
              <a:t>What would help Ms. Edwards?</a:t>
            </a:r>
          </a:p>
        </p:txBody>
      </p:sp>
      <p:sp>
        <p:nvSpPr>
          <p:cNvPr id="3" name="Content Placeholder 2"/>
          <p:cNvSpPr>
            <a:spLocks noGrp="1"/>
          </p:cNvSpPr>
          <p:nvPr>
            <p:ph idx="1"/>
          </p:nvPr>
        </p:nvSpPr>
        <p:spPr>
          <a:xfrm>
            <a:off x="457200" y="1543988"/>
            <a:ext cx="4819338" cy="4434540"/>
          </a:xfrm>
        </p:spPr>
        <p:txBody>
          <a:bodyPr/>
          <a:lstStyle/>
          <a:p>
            <a:r>
              <a:rPr lang="en-US" sz="2900" dirty="0">
                <a:latin typeface="Calibri" panose="020F0502020204030204" pitchFamily="34" charset="0"/>
                <a:cs typeface="Calibri" panose="020F0502020204030204" pitchFamily="34" charset="0"/>
              </a:rPr>
              <a:t>Primary care &amp; meds- no cost</a:t>
            </a:r>
          </a:p>
          <a:p>
            <a:r>
              <a:rPr lang="en-US" sz="2900" dirty="0">
                <a:latin typeface="Calibri" panose="020F0502020204030204" pitchFamily="34" charset="0"/>
                <a:cs typeface="Calibri" panose="020F0502020204030204" pitchFamily="34" charset="0"/>
              </a:rPr>
              <a:t>Asthma home visits  </a:t>
            </a:r>
          </a:p>
          <a:p>
            <a:r>
              <a:rPr lang="en-US" sz="2900" dirty="0">
                <a:latin typeface="Calibri" panose="020F0502020204030204" pitchFamily="34" charset="0"/>
                <a:cs typeface="Calibri" panose="020F0502020204030204" pitchFamily="34" charset="0"/>
              </a:rPr>
              <a:t>Diabetes Prevention Program</a:t>
            </a:r>
          </a:p>
          <a:p>
            <a:r>
              <a:rPr lang="en-US" sz="2900" dirty="0">
                <a:latin typeface="Calibri" panose="020F0502020204030204" pitchFamily="34" charset="0"/>
                <a:cs typeface="Calibri" panose="020F0502020204030204" pitchFamily="34" charset="0"/>
              </a:rPr>
              <a:t>Behavioral services for son</a:t>
            </a:r>
          </a:p>
          <a:p>
            <a:r>
              <a:rPr lang="en-US" sz="2900" dirty="0">
                <a:latin typeface="Calibri" panose="020F0502020204030204" pitchFamily="34" charset="0"/>
                <a:cs typeface="Calibri" panose="020F0502020204030204" pitchFamily="34" charset="0"/>
              </a:rPr>
              <a:t>Neighborhood safety</a:t>
            </a:r>
          </a:p>
          <a:p>
            <a:r>
              <a:rPr lang="en-US" sz="2900" dirty="0">
                <a:latin typeface="Calibri" panose="020F0502020204030204" pitchFamily="34" charset="0"/>
                <a:cs typeface="Calibri" panose="020F0502020204030204" pitchFamily="34" charset="0"/>
              </a:rPr>
              <a:t>Affordable, healthy foods</a:t>
            </a:r>
          </a:p>
          <a:p>
            <a:r>
              <a:rPr lang="en-US" sz="2900" dirty="0">
                <a:latin typeface="Calibri" panose="020F0502020204030204" pitchFamily="34" charset="0"/>
                <a:cs typeface="Calibri" panose="020F0502020204030204" pitchFamily="34" charset="0"/>
              </a:rPr>
              <a:t>Mold removal in apartment</a:t>
            </a:r>
          </a:p>
          <a:p>
            <a:endParaRPr lang="en-US" dirty="0"/>
          </a:p>
          <a:p>
            <a:endParaRPr lang="en-US" dirty="0"/>
          </a:p>
        </p:txBody>
      </p:sp>
      <p:pic>
        <p:nvPicPr>
          <p:cNvPr id="4" name="Picture 2" descr="http://rnwinston.com/wp-content/uploads/2013/07/bigstock-Doctor-And-Patient-42818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104" y="2413417"/>
            <a:ext cx="8606311" cy="573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078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   </a:t>
            </a:r>
            <a:r>
              <a:rPr lang="en-US" sz="4000" b="1" dirty="0"/>
              <a:t>Become a Chief Health Strategist</a:t>
            </a:r>
          </a:p>
        </p:txBody>
      </p:sp>
      <p:sp>
        <p:nvSpPr>
          <p:cNvPr id="3" name="Content Placeholder 2"/>
          <p:cNvSpPr>
            <a:spLocks noGrp="1"/>
          </p:cNvSpPr>
          <p:nvPr>
            <p:ph idx="1"/>
          </p:nvPr>
        </p:nvSpPr>
        <p:spPr>
          <a:xfrm>
            <a:off x="414997" y="1899138"/>
            <a:ext cx="6154615" cy="4079389"/>
          </a:xfrm>
        </p:spPr>
        <p:txBody>
          <a:bodyPr/>
          <a:lstStyle/>
          <a:p>
            <a:r>
              <a:rPr lang="en-US" sz="3300" dirty="0"/>
              <a:t>Focus on demographics/needs         of community</a:t>
            </a:r>
          </a:p>
          <a:p>
            <a:r>
              <a:rPr lang="en-US" sz="3300" dirty="0"/>
              <a:t>Use evidence-based approaches</a:t>
            </a:r>
          </a:p>
          <a:p>
            <a:r>
              <a:rPr lang="en-US" sz="3300" dirty="0"/>
              <a:t>Use up-to-date &amp; granular data</a:t>
            </a:r>
          </a:p>
          <a:p>
            <a:r>
              <a:rPr lang="en-US" sz="3300" dirty="0"/>
              <a:t>Partner with health care</a:t>
            </a:r>
          </a:p>
          <a:p>
            <a:r>
              <a:rPr lang="en-US" sz="3300" dirty="0"/>
              <a:t>Partner with other sectors, too </a:t>
            </a:r>
          </a:p>
          <a:p>
            <a:r>
              <a:rPr lang="en-US" sz="3300" dirty="0"/>
              <a:t>Find and get to the table</a:t>
            </a:r>
          </a:p>
          <a:p>
            <a:endParaRPr lang="en-US" sz="3300"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9857" y="1969476"/>
            <a:ext cx="2904143" cy="2975180"/>
          </a:xfrm>
          <a:prstGeom prst="rect">
            <a:avLst/>
          </a:prstGeom>
        </p:spPr>
      </p:pic>
    </p:spTree>
    <p:extLst>
      <p:ext uri="{BB962C8B-B14F-4D97-AF65-F5344CB8AC3E}">
        <p14:creationId xmlns:p14="http://schemas.microsoft.com/office/powerpoint/2010/main" val="59658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000099"/>
                </a:solidFill>
                <a:latin typeface="Calibri" panose="020F0502020204030204" pitchFamily="34" charset="0"/>
              </a:rPr>
              <a:t>The 3 Buckets of Prevention</a:t>
            </a:r>
          </a:p>
        </p:txBody>
      </p:sp>
      <p:grpSp>
        <p:nvGrpSpPr>
          <p:cNvPr id="4" name="Group 3"/>
          <p:cNvGrpSpPr/>
          <p:nvPr/>
        </p:nvGrpSpPr>
        <p:grpSpPr>
          <a:xfrm>
            <a:off x="457201" y="2209830"/>
            <a:ext cx="8373278" cy="4092496"/>
            <a:chOff x="1030782" y="1338643"/>
            <a:chExt cx="10183946" cy="4567693"/>
          </a:xfrm>
        </p:grpSpPr>
        <p:sp>
          <p:nvSpPr>
            <p:cNvPr id="5" name="Freeform 4"/>
            <p:cNvSpPr>
              <a:spLocks noChangeAspect="1" noEditPoints="1"/>
            </p:cNvSpPr>
            <p:nvPr/>
          </p:nvSpPr>
          <p:spPr bwMode="auto">
            <a:xfrm>
              <a:off x="4583813" y="2133601"/>
              <a:ext cx="2803911" cy="2941748"/>
            </a:xfrm>
            <a:custGeom>
              <a:avLst/>
              <a:gdLst>
                <a:gd name="T0" fmla="*/ 51 w 102"/>
                <a:gd name="T1" fmla="*/ 0 h 121"/>
                <a:gd name="T2" fmla="*/ 1 w 102"/>
                <a:gd name="T3" fmla="*/ 19 h 121"/>
                <a:gd name="T4" fmla="*/ 12 w 102"/>
                <a:gd name="T5" fmla="*/ 107 h 121"/>
                <a:gd name="T6" fmla="*/ 51 w 102"/>
                <a:gd name="T7" fmla="*/ 121 h 121"/>
                <a:gd name="T8" fmla="*/ 91 w 102"/>
                <a:gd name="T9" fmla="*/ 107 h 121"/>
                <a:gd name="T10" fmla="*/ 101 w 102"/>
                <a:gd name="T11" fmla="*/ 19 h 121"/>
                <a:gd name="T12" fmla="*/ 51 w 102"/>
                <a:gd name="T13" fmla="*/ 0 h 121"/>
                <a:gd name="T14" fmla="*/ 51 w 102"/>
                <a:gd name="T15" fmla="*/ 32 h 121"/>
                <a:gd name="T16" fmla="*/ 12 w 102"/>
                <a:gd name="T17" fmla="*/ 21 h 121"/>
                <a:gd name="T18" fmla="*/ 51 w 102"/>
                <a:gd name="T19" fmla="*/ 9 h 121"/>
                <a:gd name="T20" fmla="*/ 91 w 102"/>
                <a:gd name="T21" fmla="*/ 21 h 121"/>
                <a:gd name="T22" fmla="*/ 51 w 102"/>
                <a:gd name="T23"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21">
                  <a:moveTo>
                    <a:pt x="51" y="0"/>
                  </a:moveTo>
                  <a:cubicBezTo>
                    <a:pt x="20" y="0"/>
                    <a:pt x="0" y="11"/>
                    <a:pt x="1" y="19"/>
                  </a:cubicBezTo>
                  <a:cubicBezTo>
                    <a:pt x="12" y="107"/>
                    <a:pt x="12" y="107"/>
                    <a:pt x="12" y="107"/>
                  </a:cubicBezTo>
                  <a:cubicBezTo>
                    <a:pt x="12" y="110"/>
                    <a:pt x="28" y="121"/>
                    <a:pt x="51" y="121"/>
                  </a:cubicBezTo>
                  <a:cubicBezTo>
                    <a:pt x="74" y="121"/>
                    <a:pt x="90" y="110"/>
                    <a:pt x="91" y="107"/>
                  </a:cubicBezTo>
                  <a:cubicBezTo>
                    <a:pt x="101" y="19"/>
                    <a:pt x="101" y="19"/>
                    <a:pt x="101" y="19"/>
                  </a:cubicBezTo>
                  <a:cubicBezTo>
                    <a:pt x="102" y="11"/>
                    <a:pt x="83" y="0"/>
                    <a:pt x="51" y="0"/>
                  </a:cubicBezTo>
                  <a:close/>
                  <a:moveTo>
                    <a:pt x="51" y="32"/>
                  </a:moveTo>
                  <a:cubicBezTo>
                    <a:pt x="28" y="32"/>
                    <a:pt x="12" y="24"/>
                    <a:pt x="12" y="21"/>
                  </a:cubicBezTo>
                  <a:cubicBezTo>
                    <a:pt x="12" y="18"/>
                    <a:pt x="28" y="9"/>
                    <a:pt x="51" y="9"/>
                  </a:cubicBezTo>
                  <a:cubicBezTo>
                    <a:pt x="74" y="9"/>
                    <a:pt x="91" y="18"/>
                    <a:pt x="91" y="21"/>
                  </a:cubicBezTo>
                  <a:cubicBezTo>
                    <a:pt x="91" y="24"/>
                    <a:pt x="74" y="32"/>
                    <a:pt x="51" y="32"/>
                  </a:cubicBezTo>
                  <a:close/>
                </a:path>
              </a:pathLst>
            </a:custGeom>
            <a:solidFill>
              <a:schemeClr val="accent5">
                <a:lumMod val="75000"/>
              </a:schemeClr>
            </a:solidFill>
            <a:ln>
              <a:noFill/>
            </a:ln>
            <a:extLst/>
          </p:spPr>
          <p:txBody>
            <a:bodyPr vert="horz" wrap="square" lIns="68580" tIns="34290" rIns="68580" bIns="34290" numCol="1" anchor="t" anchorCtr="0" compatLnSpc="1">
              <a:prstTxWarp prst="textNoShape">
                <a:avLst/>
              </a:prstTxWarp>
            </a:bodyPr>
            <a:lstStyle/>
            <a:p>
              <a:endParaRPr lang="en-US" sz="1500" dirty="0">
                <a:solidFill>
                  <a:prstClr val="black"/>
                </a:solidFill>
                <a:latin typeface="Calibri" panose="020F0502020204030204" pitchFamily="34" charset="0"/>
              </a:endParaRPr>
            </a:p>
          </p:txBody>
        </p:sp>
        <p:sp>
          <p:nvSpPr>
            <p:cNvPr id="6" name="Freeform 5"/>
            <p:cNvSpPr>
              <a:spLocks noChangeAspect="1" noEditPoints="1"/>
            </p:cNvSpPr>
            <p:nvPr/>
          </p:nvSpPr>
          <p:spPr bwMode="auto">
            <a:xfrm>
              <a:off x="1250718" y="2133601"/>
              <a:ext cx="2803910" cy="2941748"/>
            </a:xfrm>
            <a:custGeom>
              <a:avLst/>
              <a:gdLst>
                <a:gd name="T0" fmla="*/ 51 w 102"/>
                <a:gd name="T1" fmla="*/ 0 h 121"/>
                <a:gd name="T2" fmla="*/ 1 w 102"/>
                <a:gd name="T3" fmla="*/ 19 h 121"/>
                <a:gd name="T4" fmla="*/ 12 w 102"/>
                <a:gd name="T5" fmla="*/ 107 h 121"/>
                <a:gd name="T6" fmla="*/ 51 w 102"/>
                <a:gd name="T7" fmla="*/ 121 h 121"/>
                <a:gd name="T8" fmla="*/ 91 w 102"/>
                <a:gd name="T9" fmla="*/ 107 h 121"/>
                <a:gd name="T10" fmla="*/ 101 w 102"/>
                <a:gd name="T11" fmla="*/ 19 h 121"/>
                <a:gd name="T12" fmla="*/ 51 w 102"/>
                <a:gd name="T13" fmla="*/ 0 h 121"/>
                <a:gd name="T14" fmla="*/ 51 w 102"/>
                <a:gd name="T15" fmla="*/ 32 h 121"/>
                <a:gd name="T16" fmla="*/ 12 w 102"/>
                <a:gd name="T17" fmla="*/ 21 h 121"/>
                <a:gd name="T18" fmla="*/ 51 w 102"/>
                <a:gd name="T19" fmla="*/ 9 h 121"/>
                <a:gd name="T20" fmla="*/ 91 w 102"/>
                <a:gd name="T21" fmla="*/ 21 h 121"/>
                <a:gd name="T22" fmla="*/ 51 w 102"/>
                <a:gd name="T23"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21">
                  <a:moveTo>
                    <a:pt x="51" y="0"/>
                  </a:moveTo>
                  <a:cubicBezTo>
                    <a:pt x="20" y="0"/>
                    <a:pt x="0" y="11"/>
                    <a:pt x="1" y="19"/>
                  </a:cubicBezTo>
                  <a:cubicBezTo>
                    <a:pt x="12" y="107"/>
                    <a:pt x="12" y="107"/>
                    <a:pt x="12" y="107"/>
                  </a:cubicBezTo>
                  <a:cubicBezTo>
                    <a:pt x="12" y="110"/>
                    <a:pt x="28" y="121"/>
                    <a:pt x="51" y="121"/>
                  </a:cubicBezTo>
                  <a:cubicBezTo>
                    <a:pt x="74" y="121"/>
                    <a:pt x="90" y="110"/>
                    <a:pt x="91" y="107"/>
                  </a:cubicBezTo>
                  <a:cubicBezTo>
                    <a:pt x="101" y="19"/>
                    <a:pt x="101" y="19"/>
                    <a:pt x="101" y="19"/>
                  </a:cubicBezTo>
                  <a:cubicBezTo>
                    <a:pt x="102" y="11"/>
                    <a:pt x="83" y="0"/>
                    <a:pt x="51" y="0"/>
                  </a:cubicBezTo>
                  <a:close/>
                  <a:moveTo>
                    <a:pt x="51" y="32"/>
                  </a:moveTo>
                  <a:cubicBezTo>
                    <a:pt x="28" y="32"/>
                    <a:pt x="12" y="24"/>
                    <a:pt x="12" y="21"/>
                  </a:cubicBezTo>
                  <a:cubicBezTo>
                    <a:pt x="12" y="18"/>
                    <a:pt x="28" y="9"/>
                    <a:pt x="51" y="9"/>
                  </a:cubicBezTo>
                  <a:cubicBezTo>
                    <a:pt x="74" y="9"/>
                    <a:pt x="91" y="18"/>
                    <a:pt x="91" y="21"/>
                  </a:cubicBezTo>
                  <a:cubicBezTo>
                    <a:pt x="91" y="24"/>
                    <a:pt x="74" y="32"/>
                    <a:pt x="51" y="32"/>
                  </a:cubicBezTo>
                  <a:close/>
                </a:path>
              </a:pathLst>
            </a:custGeom>
            <a:solidFill>
              <a:schemeClr val="accent2">
                <a:lumMod val="75000"/>
              </a:schemeClr>
            </a:solidFill>
            <a:ln>
              <a:noFill/>
            </a:ln>
            <a:extLst/>
          </p:spPr>
          <p:txBody>
            <a:bodyPr vert="horz" wrap="square" lIns="68580" tIns="34290" rIns="68580" bIns="34290" numCol="1" anchor="t" anchorCtr="0" compatLnSpc="1">
              <a:prstTxWarp prst="textNoShape">
                <a:avLst/>
              </a:prstTxWarp>
            </a:bodyPr>
            <a:lstStyle/>
            <a:p>
              <a:endParaRPr lang="en-US" sz="1500" dirty="0">
                <a:solidFill>
                  <a:prstClr val="black"/>
                </a:solidFill>
                <a:latin typeface="Calibri" panose="020F0502020204030204" pitchFamily="34" charset="0"/>
              </a:endParaRPr>
            </a:p>
          </p:txBody>
        </p:sp>
        <p:grpSp>
          <p:nvGrpSpPr>
            <p:cNvPr id="7" name="Group 6"/>
            <p:cNvGrpSpPr/>
            <p:nvPr/>
          </p:nvGrpSpPr>
          <p:grpSpPr>
            <a:xfrm>
              <a:off x="1510748" y="5106384"/>
              <a:ext cx="9024730" cy="799952"/>
              <a:chOff x="3047457" y="1793253"/>
              <a:chExt cx="2272061" cy="1372010"/>
            </a:xfrm>
            <a:solidFill>
              <a:schemeClr val="accent2">
                <a:lumMod val="40000"/>
                <a:lumOff val="60000"/>
              </a:schemeClr>
            </a:solidFill>
          </p:grpSpPr>
          <p:sp>
            <p:nvSpPr>
              <p:cNvPr id="34" name="Freeform 6"/>
              <p:cNvSpPr>
                <a:spLocks/>
              </p:cNvSpPr>
              <p:nvPr/>
            </p:nvSpPr>
            <p:spPr bwMode="gray">
              <a:xfrm>
                <a:off x="3047457" y="1793253"/>
                <a:ext cx="1130211" cy="1372010"/>
              </a:xfrm>
              <a:custGeom>
                <a:avLst/>
                <a:gdLst/>
                <a:ahLst/>
                <a:cxnLst>
                  <a:cxn ang="0">
                    <a:pos x="411" y="71"/>
                  </a:cxn>
                  <a:cxn ang="0">
                    <a:pos x="240" y="0"/>
                  </a:cxn>
                  <a:cxn ang="0">
                    <a:pos x="0" y="240"/>
                  </a:cxn>
                  <a:cxn ang="0">
                    <a:pos x="240" y="480"/>
                  </a:cxn>
                  <a:cxn ang="0">
                    <a:pos x="411" y="409"/>
                  </a:cxn>
                  <a:cxn ang="0">
                    <a:pos x="341" y="240"/>
                  </a:cxn>
                  <a:cxn ang="0">
                    <a:pos x="411" y="71"/>
                  </a:cxn>
                </a:cxnLst>
                <a:rect l="0" t="0" r="r" b="b"/>
                <a:pathLst>
                  <a:path w="411" h="480">
                    <a:moveTo>
                      <a:pt x="411" y="71"/>
                    </a:moveTo>
                    <a:cubicBezTo>
                      <a:pt x="367" y="27"/>
                      <a:pt x="307" y="0"/>
                      <a:pt x="240" y="0"/>
                    </a:cubicBezTo>
                    <a:cubicBezTo>
                      <a:pt x="107" y="0"/>
                      <a:pt x="0" y="107"/>
                      <a:pt x="0" y="240"/>
                    </a:cubicBezTo>
                    <a:cubicBezTo>
                      <a:pt x="0" y="373"/>
                      <a:pt x="107" y="480"/>
                      <a:pt x="240" y="480"/>
                    </a:cubicBezTo>
                    <a:cubicBezTo>
                      <a:pt x="307" y="480"/>
                      <a:pt x="367" y="453"/>
                      <a:pt x="411" y="409"/>
                    </a:cubicBezTo>
                    <a:cubicBezTo>
                      <a:pt x="368" y="365"/>
                      <a:pt x="341" y="306"/>
                      <a:pt x="341" y="240"/>
                    </a:cubicBezTo>
                    <a:cubicBezTo>
                      <a:pt x="341" y="174"/>
                      <a:pt x="368" y="115"/>
                      <a:pt x="411" y="71"/>
                    </a:cubicBezTo>
                  </a:path>
                </a:pathLst>
              </a:custGeom>
              <a:solidFill>
                <a:schemeClr val="accent3">
                  <a:lumMod val="60000"/>
                  <a:lumOff val="40000"/>
                </a:schemeClr>
              </a:solidFill>
              <a:ln w="9525">
                <a:noFill/>
                <a:round/>
                <a:headEnd/>
                <a:tailEnd/>
              </a:ln>
              <a:effectLst/>
            </p:spPr>
            <p:txBody>
              <a:bodyPr vert="horz" wrap="square" lIns="33338" tIns="33338" rIns="33338" bIns="33338" numCol="1" anchor="ctr" anchorCtr="0" compatLnSpc="1">
                <a:prstTxWarp prst="textNoShape">
                  <a:avLst/>
                </a:prstTxWarp>
              </a:bodyPr>
              <a:lstStyle/>
              <a:p>
                <a:endParaRPr lang="en-US" sz="900" dirty="0">
                  <a:solidFill>
                    <a:srgbClr val="000000"/>
                  </a:solidFill>
                  <a:latin typeface="Calibri" panose="020F0502020204030204" pitchFamily="34" charset="0"/>
                </a:endParaRPr>
              </a:p>
            </p:txBody>
          </p:sp>
          <p:sp>
            <p:nvSpPr>
              <p:cNvPr id="35" name="Freeform 10"/>
              <p:cNvSpPr>
                <a:spLocks/>
              </p:cNvSpPr>
              <p:nvPr/>
            </p:nvSpPr>
            <p:spPr bwMode="gray">
              <a:xfrm>
                <a:off x="4145881" y="1793253"/>
                <a:ext cx="1173637" cy="1372010"/>
              </a:xfrm>
              <a:custGeom>
                <a:avLst/>
                <a:gdLst/>
                <a:ahLst/>
                <a:cxnLst>
                  <a:cxn ang="0">
                    <a:pos x="171" y="0"/>
                  </a:cxn>
                  <a:cxn ang="0">
                    <a:pos x="0" y="71"/>
                  </a:cxn>
                  <a:cxn ang="0">
                    <a:pos x="69" y="240"/>
                  </a:cxn>
                  <a:cxn ang="0">
                    <a:pos x="69" y="240"/>
                  </a:cxn>
                  <a:cxn ang="0">
                    <a:pos x="69" y="240"/>
                  </a:cxn>
                  <a:cxn ang="0">
                    <a:pos x="69" y="240"/>
                  </a:cxn>
                  <a:cxn ang="0">
                    <a:pos x="69" y="240"/>
                  </a:cxn>
                  <a:cxn ang="0">
                    <a:pos x="0" y="409"/>
                  </a:cxn>
                  <a:cxn ang="0">
                    <a:pos x="171" y="480"/>
                  </a:cxn>
                  <a:cxn ang="0">
                    <a:pos x="411" y="240"/>
                  </a:cxn>
                  <a:cxn ang="0">
                    <a:pos x="171" y="0"/>
                  </a:cxn>
                </a:cxnLst>
                <a:rect l="0" t="0" r="r" b="b"/>
                <a:pathLst>
                  <a:path w="411" h="480">
                    <a:moveTo>
                      <a:pt x="171" y="0"/>
                    </a:moveTo>
                    <a:cubicBezTo>
                      <a:pt x="104" y="0"/>
                      <a:pt x="44" y="27"/>
                      <a:pt x="0" y="71"/>
                    </a:cubicBezTo>
                    <a:cubicBezTo>
                      <a:pt x="43" y="115"/>
                      <a:pt x="69" y="174"/>
                      <a:pt x="69" y="240"/>
                    </a:cubicBezTo>
                    <a:cubicBezTo>
                      <a:pt x="69" y="240"/>
                      <a:pt x="69" y="240"/>
                      <a:pt x="69" y="240"/>
                    </a:cubicBezTo>
                    <a:cubicBezTo>
                      <a:pt x="69" y="240"/>
                      <a:pt x="69" y="240"/>
                      <a:pt x="69" y="240"/>
                    </a:cubicBezTo>
                    <a:cubicBezTo>
                      <a:pt x="69" y="240"/>
                      <a:pt x="69" y="240"/>
                      <a:pt x="69" y="240"/>
                    </a:cubicBezTo>
                    <a:cubicBezTo>
                      <a:pt x="69" y="240"/>
                      <a:pt x="69" y="240"/>
                      <a:pt x="69" y="240"/>
                    </a:cubicBezTo>
                    <a:cubicBezTo>
                      <a:pt x="69" y="306"/>
                      <a:pt x="43" y="365"/>
                      <a:pt x="0" y="409"/>
                    </a:cubicBezTo>
                    <a:cubicBezTo>
                      <a:pt x="44" y="453"/>
                      <a:pt x="104" y="480"/>
                      <a:pt x="171" y="480"/>
                    </a:cubicBezTo>
                    <a:cubicBezTo>
                      <a:pt x="303" y="480"/>
                      <a:pt x="411" y="373"/>
                      <a:pt x="411" y="240"/>
                    </a:cubicBezTo>
                    <a:cubicBezTo>
                      <a:pt x="411" y="107"/>
                      <a:pt x="303" y="0"/>
                      <a:pt x="171" y="0"/>
                    </a:cubicBezTo>
                  </a:path>
                </a:pathLst>
              </a:custGeom>
              <a:solidFill>
                <a:schemeClr val="accent3">
                  <a:lumMod val="60000"/>
                  <a:lumOff val="40000"/>
                </a:schemeClr>
              </a:solidFill>
              <a:ln w="9525">
                <a:noFill/>
                <a:round/>
                <a:headEnd/>
                <a:tailEnd/>
              </a:ln>
              <a:effectLst/>
            </p:spPr>
            <p:txBody>
              <a:bodyPr vert="horz" wrap="square" lIns="33338" tIns="33338" rIns="33338" bIns="33338" numCol="1" anchor="ctr" anchorCtr="0" compatLnSpc="1">
                <a:prstTxWarp prst="textNoShape">
                  <a:avLst/>
                </a:prstTxWarp>
              </a:bodyPr>
              <a:lstStyle/>
              <a:p>
                <a:endParaRPr lang="en-US" sz="900" dirty="0">
                  <a:solidFill>
                    <a:prstClr val="white"/>
                  </a:solidFill>
                  <a:latin typeface="Calibri" panose="020F0502020204030204" pitchFamily="34" charset="0"/>
                </a:endParaRPr>
              </a:p>
            </p:txBody>
          </p:sp>
          <p:sp>
            <p:nvSpPr>
              <p:cNvPr id="36" name="Freeform 8"/>
              <p:cNvSpPr>
                <a:spLocks/>
              </p:cNvSpPr>
              <p:nvPr/>
            </p:nvSpPr>
            <p:spPr bwMode="gray">
              <a:xfrm>
                <a:off x="3725164" y="1997581"/>
                <a:ext cx="825160" cy="963355"/>
              </a:xfrm>
              <a:custGeom>
                <a:avLst/>
                <a:gdLst/>
                <a:ahLst/>
                <a:cxnLst>
                  <a:cxn ang="0">
                    <a:pos x="70" y="0"/>
                  </a:cxn>
                  <a:cxn ang="0">
                    <a:pos x="0" y="169"/>
                  </a:cxn>
                  <a:cxn ang="0">
                    <a:pos x="70" y="338"/>
                  </a:cxn>
                  <a:cxn ang="0">
                    <a:pos x="139" y="169"/>
                  </a:cxn>
                  <a:cxn ang="0">
                    <a:pos x="70" y="0"/>
                  </a:cxn>
                </a:cxnLst>
                <a:rect l="0" t="0" r="r" b="b"/>
                <a:pathLst>
                  <a:path w="139" h="338">
                    <a:moveTo>
                      <a:pt x="70" y="0"/>
                    </a:moveTo>
                    <a:cubicBezTo>
                      <a:pt x="27" y="44"/>
                      <a:pt x="0" y="103"/>
                      <a:pt x="0" y="169"/>
                    </a:cubicBezTo>
                    <a:cubicBezTo>
                      <a:pt x="0" y="235"/>
                      <a:pt x="27" y="294"/>
                      <a:pt x="70" y="338"/>
                    </a:cubicBezTo>
                    <a:cubicBezTo>
                      <a:pt x="113" y="294"/>
                      <a:pt x="139" y="235"/>
                      <a:pt x="139" y="169"/>
                    </a:cubicBezTo>
                    <a:cubicBezTo>
                      <a:pt x="139" y="103"/>
                      <a:pt x="113" y="44"/>
                      <a:pt x="70" y="0"/>
                    </a:cubicBezTo>
                  </a:path>
                </a:pathLst>
              </a:custGeom>
              <a:solidFill>
                <a:schemeClr val="accent3"/>
              </a:solidFill>
              <a:ln w="9525">
                <a:noFill/>
                <a:round/>
                <a:headEnd/>
                <a:tailEnd/>
              </a:ln>
            </p:spPr>
            <p:txBody>
              <a:bodyPr vert="horz" wrap="square" lIns="33338" tIns="33338" rIns="33338" bIns="33338" numCol="1" anchor="ctr" anchorCtr="0" compatLnSpc="1">
                <a:prstTxWarp prst="textNoShape">
                  <a:avLst/>
                </a:prstTxWarp>
              </a:bodyPr>
              <a:lstStyle/>
              <a:p>
                <a:endParaRPr lang="en-US" sz="900" dirty="0">
                  <a:solidFill>
                    <a:srgbClr val="000000"/>
                  </a:solidFill>
                  <a:latin typeface="Calibri" panose="020F0502020204030204" pitchFamily="34" charset="0"/>
                </a:endParaRPr>
              </a:p>
            </p:txBody>
          </p:sp>
        </p:grpSp>
        <p:sp>
          <p:nvSpPr>
            <p:cNvPr id="8" name="TextBox 7"/>
            <p:cNvSpPr txBox="1"/>
            <p:nvPr/>
          </p:nvSpPr>
          <p:spPr>
            <a:xfrm>
              <a:off x="7475596" y="5309360"/>
              <a:ext cx="2127028" cy="334178"/>
            </a:xfrm>
            <a:prstGeom prst="rect">
              <a:avLst/>
            </a:prstGeom>
            <a:noFill/>
          </p:spPr>
          <p:txBody>
            <a:bodyPr wrap="square" rtlCol="0">
              <a:spAutoFit/>
            </a:bodyPr>
            <a:lstStyle/>
            <a:p>
              <a:r>
                <a:rPr lang="en-US" b="1" i="1" dirty="0">
                  <a:solidFill>
                    <a:srgbClr val="4D4D4D"/>
                  </a:solidFill>
                  <a:latin typeface="Calibri" panose="020F0502020204030204" pitchFamily="34" charset="0"/>
                  <a:cs typeface="Arial" panose="020B0604020202020204" pitchFamily="34" charset="0"/>
                </a:rPr>
                <a:t>Public Health</a:t>
              </a:r>
            </a:p>
          </p:txBody>
        </p:sp>
        <p:sp>
          <p:nvSpPr>
            <p:cNvPr id="9" name="TextBox 8"/>
            <p:cNvSpPr txBox="1"/>
            <p:nvPr/>
          </p:nvSpPr>
          <p:spPr>
            <a:xfrm>
              <a:off x="2689553" y="5309360"/>
              <a:ext cx="2414827" cy="334178"/>
            </a:xfrm>
            <a:prstGeom prst="rect">
              <a:avLst/>
            </a:prstGeom>
            <a:noFill/>
          </p:spPr>
          <p:txBody>
            <a:bodyPr wrap="square" rtlCol="0">
              <a:spAutoFit/>
            </a:bodyPr>
            <a:lstStyle/>
            <a:p>
              <a:r>
                <a:rPr lang="en-US" b="1" i="1" dirty="0">
                  <a:solidFill>
                    <a:srgbClr val="4D4D4D"/>
                  </a:solidFill>
                  <a:latin typeface="Calibri" panose="020F0502020204030204" pitchFamily="34" charset="0"/>
                  <a:cs typeface="Arial" panose="020B0604020202020204" pitchFamily="34" charset="0"/>
                </a:rPr>
                <a:t>Health Care</a:t>
              </a:r>
            </a:p>
          </p:txBody>
        </p:sp>
        <p:sp>
          <p:nvSpPr>
            <p:cNvPr id="10" name="Freeform 74"/>
            <p:cNvSpPr>
              <a:spLocks noChangeAspect="1" noEditPoints="1"/>
            </p:cNvSpPr>
            <p:nvPr/>
          </p:nvSpPr>
          <p:spPr bwMode="auto">
            <a:xfrm>
              <a:off x="2175169" y="5317375"/>
              <a:ext cx="462288" cy="392331"/>
            </a:xfrm>
            <a:custGeom>
              <a:avLst/>
              <a:gdLst>
                <a:gd name="T0" fmla="*/ 2552 w 5448"/>
                <a:gd name="T1" fmla="*/ 4683 h 5480"/>
                <a:gd name="T2" fmla="*/ 2547 w 5448"/>
                <a:gd name="T3" fmla="*/ 4454 h 5480"/>
                <a:gd name="T4" fmla="*/ 2610 w 5448"/>
                <a:gd name="T5" fmla="*/ 4326 h 5480"/>
                <a:gd name="T6" fmla="*/ 2863 w 5448"/>
                <a:gd name="T7" fmla="*/ 3697 h 5480"/>
                <a:gd name="T8" fmla="*/ 2974 w 5448"/>
                <a:gd name="T9" fmla="*/ 3759 h 5480"/>
                <a:gd name="T10" fmla="*/ 2994 w 5448"/>
                <a:gd name="T11" fmla="*/ 3877 h 5480"/>
                <a:gd name="T12" fmla="*/ 2891 w 5448"/>
                <a:gd name="T13" fmla="*/ 3940 h 5480"/>
                <a:gd name="T14" fmla="*/ 2642 w 5448"/>
                <a:gd name="T15" fmla="*/ 2980 h 5480"/>
                <a:gd name="T16" fmla="*/ 2485 w 5448"/>
                <a:gd name="T17" fmla="*/ 3363 h 5480"/>
                <a:gd name="T18" fmla="*/ 2409 w 5448"/>
                <a:gd name="T19" fmla="*/ 3267 h 5480"/>
                <a:gd name="T20" fmla="*/ 2414 w 5448"/>
                <a:gd name="T21" fmla="*/ 3109 h 5480"/>
                <a:gd name="T22" fmla="*/ 2485 w 5448"/>
                <a:gd name="T23" fmla="*/ 3025 h 5480"/>
                <a:gd name="T24" fmla="*/ 2805 w 5448"/>
                <a:gd name="T25" fmla="*/ 2217 h 5480"/>
                <a:gd name="T26" fmla="*/ 2987 w 5448"/>
                <a:gd name="T27" fmla="*/ 2272 h 5480"/>
                <a:gd name="T28" fmla="*/ 3046 w 5448"/>
                <a:gd name="T29" fmla="*/ 2352 h 5480"/>
                <a:gd name="T30" fmla="*/ 3047 w 5448"/>
                <a:gd name="T31" fmla="*/ 2536 h 5480"/>
                <a:gd name="T32" fmla="*/ 2938 w 5448"/>
                <a:gd name="T33" fmla="*/ 2661 h 5480"/>
                <a:gd name="T34" fmla="*/ 2805 w 5448"/>
                <a:gd name="T35" fmla="*/ 2704 h 5480"/>
                <a:gd name="T36" fmla="*/ 2552 w 5448"/>
                <a:gd name="T37" fmla="*/ 2067 h 5480"/>
                <a:gd name="T38" fmla="*/ 2510 w 5448"/>
                <a:gd name="T39" fmla="*/ 2129 h 5480"/>
                <a:gd name="T40" fmla="*/ 2469 w 5448"/>
                <a:gd name="T41" fmla="*/ 2067 h 5480"/>
                <a:gd name="T42" fmla="*/ 2668 w 5448"/>
                <a:gd name="T43" fmla="*/ 1269 h 5480"/>
                <a:gd name="T44" fmla="*/ 2464 w 5448"/>
                <a:gd name="T45" fmla="*/ 1412 h 5480"/>
                <a:gd name="T46" fmla="*/ 2440 w 5448"/>
                <a:gd name="T47" fmla="*/ 1660 h 5480"/>
                <a:gd name="T48" fmla="*/ 2597 w 5448"/>
                <a:gd name="T49" fmla="*/ 1833 h 5480"/>
                <a:gd name="T50" fmla="*/ 2490 w 5448"/>
                <a:gd name="T51" fmla="*/ 1971 h 5480"/>
                <a:gd name="T52" fmla="*/ 2459 w 5448"/>
                <a:gd name="T53" fmla="*/ 2259 h 5480"/>
                <a:gd name="T54" fmla="*/ 2642 w 5448"/>
                <a:gd name="T55" fmla="*/ 2222 h 5480"/>
                <a:gd name="T56" fmla="*/ 2432 w 5448"/>
                <a:gd name="T57" fmla="*/ 2753 h 5480"/>
                <a:gd name="T58" fmla="*/ 2204 w 5448"/>
                <a:gd name="T59" fmla="*/ 2927 h 5480"/>
                <a:gd name="T60" fmla="*/ 2128 w 5448"/>
                <a:gd name="T61" fmla="*/ 3197 h 5480"/>
                <a:gd name="T62" fmla="*/ 2229 w 5448"/>
                <a:gd name="T63" fmla="*/ 3496 h 5480"/>
                <a:gd name="T64" fmla="*/ 2483 w 5448"/>
                <a:gd name="T65" fmla="*/ 3656 h 5480"/>
                <a:gd name="T66" fmla="*/ 2607 w 5448"/>
                <a:gd name="T67" fmla="*/ 4002 h 5480"/>
                <a:gd name="T68" fmla="*/ 2427 w 5448"/>
                <a:gd name="T69" fmla="*/ 4115 h 5480"/>
                <a:gd name="T70" fmla="*/ 2315 w 5448"/>
                <a:gd name="T71" fmla="*/ 4333 h 5480"/>
                <a:gd name="T72" fmla="*/ 2397 w 5448"/>
                <a:gd name="T73" fmla="*/ 4648 h 5480"/>
                <a:gd name="T74" fmla="*/ 2642 w 5448"/>
                <a:gd name="T75" fmla="*/ 5044 h 5480"/>
                <a:gd name="T76" fmla="*/ 2896 w 5448"/>
                <a:gd name="T77" fmla="*/ 4216 h 5480"/>
                <a:gd name="T78" fmla="*/ 3124 w 5448"/>
                <a:gd name="T79" fmla="*/ 4130 h 5480"/>
                <a:gd name="T80" fmla="*/ 3260 w 5448"/>
                <a:gd name="T81" fmla="*/ 3930 h 5480"/>
                <a:gd name="T82" fmla="*/ 3244 w 5448"/>
                <a:gd name="T83" fmla="*/ 3679 h 5480"/>
                <a:gd name="T84" fmla="*/ 3101 w 5448"/>
                <a:gd name="T85" fmla="*/ 3511 h 5480"/>
                <a:gd name="T86" fmla="*/ 2909 w 5448"/>
                <a:gd name="T87" fmla="*/ 3431 h 5480"/>
                <a:gd name="T88" fmla="*/ 2839 w 5448"/>
                <a:gd name="T89" fmla="*/ 2972 h 5480"/>
                <a:gd name="T90" fmla="*/ 3042 w 5448"/>
                <a:gd name="T91" fmla="*/ 2911 h 5480"/>
                <a:gd name="T92" fmla="*/ 3229 w 5448"/>
                <a:gd name="T93" fmla="*/ 2766 h 5480"/>
                <a:gd name="T94" fmla="*/ 3328 w 5448"/>
                <a:gd name="T95" fmla="*/ 2518 h 5480"/>
                <a:gd name="T96" fmla="*/ 3290 w 5448"/>
                <a:gd name="T97" fmla="*/ 2237 h 5480"/>
                <a:gd name="T98" fmla="*/ 3175 w 5448"/>
                <a:gd name="T99" fmla="*/ 2074 h 5480"/>
                <a:gd name="T100" fmla="*/ 2924 w 5448"/>
                <a:gd name="T101" fmla="*/ 1959 h 5480"/>
                <a:gd name="T102" fmla="*/ 2891 w 5448"/>
                <a:gd name="T103" fmla="*/ 1810 h 5480"/>
                <a:gd name="T104" fmla="*/ 3017 w 5448"/>
                <a:gd name="T105" fmla="*/ 1613 h 5480"/>
                <a:gd name="T106" fmla="*/ 2951 w 5448"/>
                <a:gd name="T107" fmla="*/ 1371 h 5480"/>
                <a:gd name="T108" fmla="*/ 2723 w 5448"/>
                <a:gd name="T109" fmla="*/ 1264 h 5480"/>
                <a:gd name="T110" fmla="*/ 5448 w 5448"/>
                <a:gd name="T111" fmla="*/ 2009 h 5480"/>
                <a:gd name="T112" fmla="*/ 3387 w 5448"/>
                <a:gd name="T113" fmla="*/ 5480 h 5480"/>
                <a:gd name="T114" fmla="*/ 1337 w 5448"/>
                <a:gd name="T115" fmla="*/ 2739 h 5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48" h="5480">
                  <a:moveTo>
                    <a:pt x="2642" y="4299"/>
                  </a:moveTo>
                  <a:lnTo>
                    <a:pt x="2642" y="4846"/>
                  </a:lnTo>
                  <a:lnTo>
                    <a:pt x="2602" y="4792"/>
                  </a:lnTo>
                  <a:lnTo>
                    <a:pt x="2572" y="4737"/>
                  </a:lnTo>
                  <a:lnTo>
                    <a:pt x="2552" y="4683"/>
                  </a:lnTo>
                  <a:lnTo>
                    <a:pt x="2540" y="4632"/>
                  </a:lnTo>
                  <a:lnTo>
                    <a:pt x="2535" y="4582"/>
                  </a:lnTo>
                  <a:lnTo>
                    <a:pt x="2535" y="4535"/>
                  </a:lnTo>
                  <a:lnTo>
                    <a:pt x="2540" y="4492"/>
                  </a:lnTo>
                  <a:lnTo>
                    <a:pt x="2547" y="4454"/>
                  </a:lnTo>
                  <a:lnTo>
                    <a:pt x="2557" y="4421"/>
                  </a:lnTo>
                  <a:lnTo>
                    <a:pt x="2568" y="4392"/>
                  </a:lnTo>
                  <a:lnTo>
                    <a:pt x="2578" y="4369"/>
                  </a:lnTo>
                  <a:lnTo>
                    <a:pt x="2587" y="4354"/>
                  </a:lnTo>
                  <a:lnTo>
                    <a:pt x="2610" y="4326"/>
                  </a:lnTo>
                  <a:lnTo>
                    <a:pt x="2642" y="4299"/>
                  </a:lnTo>
                  <a:close/>
                  <a:moveTo>
                    <a:pt x="2805" y="3687"/>
                  </a:moveTo>
                  <a:lnTo>
                    <a:pt x="2821" y="3689"/>
                  </a:lnTo>
                  <a:lnTo>
                    <a:pt x="2841" y="3692"/>
                  </a:lnTo>
                  <a:lnTo>
                    <a:pt x="2863" y="3697"/>
                  </a:lnTo>
                  <a:lnTo>
                    <a:pt x="2886" y="3706"/>
                  </a:lnTo>
                  <a:lnTo>
                    <a:pt x="2911" y="3714"/>
                  </a:lnTo>
                  <a:lnTo>
                    <a:pt x="2934" y="3726"/>
                  </a:lnTo>
                  <a:lnTo>
                    <a:pt x="2956" y="3740"/>
                  </a:lnTo>
                  <a:lnTo>
                    <a:pt x="2974" y="3759"/>
                  </a:lnTo>
                  <a:lnTo>
                    <a:pt x="2989" y="3779"/>
                  </a:lnTo>
                  <a:lnTo>
                    <a:pt x="2999" y="3804"/>
                  </a:lnTo>
                  <a:lnTo>
                    <a:pt x="3002" y="3830"/>
                  </a:lnTo>
                  <a:lnTo>
                    <a:pt x="2999" y="3857"/>
                  </a:lnTo>
                  <a:lnTo>
                    <a:pt x="2994" y="3877"/>
                  </a:lnTo>
                  <a:lnTo>
                    <a:pt x="2986" y="3890"/>
                  </a:lnTo>
                  <a:lnTo>
                    <a:pt x="2978" y="3900"/>
                  </a:lnTo>
                  <a:lnTo>
                    <a:pt x="2954" y="3917"/>
                  </a:lnTo>
                  <a:lnTo>
                    <a:pt x="2924" y="3932"/>
                  </a:lnTo>
                  <a:lnTo>
                    <a:pt x="2891" y="3940"/>
                  </a:lnTo>
                  <a:lnTo>
                    <a:pt x="2859" y="3947"/>
                  </a:lnTo>
                  <a:lnTo>
                    <a:pt x="2829" y="3952"/>
                  </a:lnTo>
                  <a:lnTo>
                    <a:pt x="2805" y="3952"/>
                  </a:lnTo>
                  <a:lnTo>
                    <a:pt x="2805" y="3687"/>
                  </a:lnTo>
                  <a:close/>
                  <a:moveTo>
                    <a:pt x="2642" y="2980"/>
                  </a:moveTo>
                  <a:lnTo>
                    <a:pt x="2642" y="3411"/>
                  </a:lnTo>
                  <a:lnTo>
                    <a:pt x="2600" y="3405"/>
                  </a:lnTo>
                  <a:lnTo>
                    <a:pt x="2560" y="3395"/>
                  </a:lnTo>
                  <a:lnTo>
                    <a:pt x="2520" y="3381"/>
                  </a:lnTo>
                  <a:lnTo>
                    <a:pt x="2485" y="3363"/>
                  </a:lnTo>
                  <a:lnTo>
                    <a:pt x="2454" y="3340"/>
                  </a:lnTo>
                  <a:lnTo>
                    <a:pt x="2442" y="3328"/>
                  </a:lnTo>
                  <a:lnTo>
                    <a:pt x="2429" y="3313"/>
                  </a:lnTo>
                  <a:lnTo>
                    <a:pt x="2417" y="3291"/>
                  </a:lnTo>
                  <a:lnTo>
                    <a:pt x="2409" y="3267"/>
                  </a:lnTo>
                  <a:lnTo>
                    <a:pt x="2402" y="3235"/>
                  </a:lnTo>
                  <a:lnTo>
                    <a:pt x="2399" y="3197"/>
                  </a:lnTo>
                  <a:lnTo>
                    <a:pt x="2400" y="3162"/>
                  </a:lnTo>
                  <a:lnTo>
                    <a:pt x="2405" y="3132"/>
                  </a:lnTo>
                  <a:lnTo>
                    <a:pt x="2414" y="3109"/>
                  </a:lnTo>
                  <a:lnTo>
                    <a:pt x="2422" y="3089"/>
                  </a:lnTo>
                  <a:lnTo>
                    <a:pt x="2434" y="3072"/>
                  </a:lnTo>
                  <a:lnTo>
                    <a:pt x="2444" y="3059"/>
                  </a:lnTo>
                  <a:lnTo>
                    <a:pt x="2454" y="3049"/>
                  </a:lnTo>
                  <a:lnTo>
                    <a:pt x="2485" y="3025"/>
                  </a:lnTo>
                  <a:lnTo>
                    <a:pt x="2522" y="3007"/>
                  </a:lnTo>
                  <a:lnTo>
                    <a:pt x="2562" y="2995"/>
                  </a:lnTo>
                  <a:lnTo>
                    <a:pt x="2602" y="2985"/>
                  </a:lnTo>
                  <a:lnTo>
                    <a:pt x="2642" y="2980"/>
                  </a:lnTo>
                  <a:close/>
                  <a:moveTo>
                    <a:pt x="2805" y="2217"/>
                  </a:moveTo>
                  <a:lnTo>
                    <a:pt x="2846" y="2220"/>
                  </a:lnTo>
                  <a:lnTo>
                    <a:pt x="2886" y="2229"/>
                  </a:lnTo>
                  <a:lnTo>
                    <a:pt x="2923" y="2239"/>
                  </a:lnTo>
                  <a:lnTo>
                    <a:pt x="2958" y="2254"/>
                  </a:lnTo>
                  <a:lnTo>
                    <a:pt x="2987" y="2272"/>
                  </a:lnTo>
                  <a:lnTo>
                    <a:pt x="2999" y="2282"/>
                  </a:lnTo>
                  <a:lnTo>
                    <a:pt x="3012" y="2294"/>
                  </a:lnTo>
                  <a:lnTo>
                    <a:pt x="3024" y="2309"/>
                  </a:lnTo>
                  <a:lnTo>
                    <a:pt x="3036" y="2329"/>
                  </a:lnTo>
                  <a:lnTo>
                    <a:pt x="3046" y="2352"/>
                  </a:lnTo>
                  <a:lnTo>
                    <a:pt x="3052" y="2380"/>
                  </a:lnTo>
                  <a:lnTo>
                    <a:pt x="3059" y="2413"/>
                  </a:lnTo>
                  <a:lnTo>
                    <a:pt x="3061" y="2453"/>
                  </a:lnTo>
                  <a:lnTo>
                    <a:pt x="3057" y="2498"/>
                  </a:lnTo>
                  <a:lnTo>
                    <a:pt x="3047" y="2536"/>
                  </a:lnTo>
                  <a:lnTo>
                    <a:pt x="3032" y="2571"/>
                  </a:lnTo>
                  <a:lnTo>
                    <a:pt x="3012" y="2600"/>
                  </a:lnTo>
                  <a:lnTo>
                    <a:pt x="2989" y="2625"/>
                  </a:lnTo>
                  <a:lnTo>
                    <a:pt x="2964" y="2645"/>
                  </a:lnTo>
                  <a:lnTo>
                    <a:pt x="2938" y="2661"/>
                  </a:lnTo>
                  <a:lnTo>
                    <a:pt x="2908" y="2674"/>
                  </a:lnTo>
                  <a:lnTo>
                    <a:pt x="2879" y="2686"/>
                  </a:lnTo>
                  <a:lnTo>
                    <a:pt x="2853" y="2694"/>
                  </a:lnTo>
                  <a:lnTo>
                    <a:pt x="2826" y="2699"/>
                  </a:lnTo>
                  <a:lnTo>
                    <a:pt x="2805" y="2704"/>
                  </a:lnTo>
                  <a:lnTo>
                    <a:pt x="2805" y="2217"/>
                  </a:lnTo>
                  <a:close/>
                  <a:moveTo>
                    <a:pt x="2510" y="2039"/>
                  </a:moveTo>
                  <a:lnTo>
                    <a:pt x="2528" y="2043"/>
                  </a:lnTo>
                  <a:lnTo>
                    <a:pt x="2543" y="2052"/>
                  </a:lnTo>
                  <a:lnTo>
                    <a:pt x="2552" y="2067"/>
                  </a:lnTo>
                  <a:lnTo>
                    <a:pt x="2555" y="2084"/>
                  </a:lnTo>
                  <a:lnTo>
                    <a:pt x="2552" y="2102"/>
                  </a:lnTo>
                  <a:lnTo>
                    <a:pt x="2543" y="2117"/>
                  </a:lnTo>
                  <a:lnTo>
                    <a:pt x="2528" y="2126"/>
                  </a:lnTo>
                  <a:lnTo>
                    <a:pt x="2510" y="2129"/>
                  </a:lnTo>
                  <a:lnTo>
                    <a:pt x="2493" y="2126"/>
                  </a:lnTo>
                  <a:lnTo>
                    <a:pt x="2478" y="2117"/>
                  </a:lnTo>
                  <a:lnTo>
                    <a:pt x="2469" y="2102"/>
                  </a:lnTo>
                  <a:lnTo>
                    <a:pt x="2465" y="2084"/>
                  </a:lnTo>
                  <a:lnTo>
                    <a:pt x="2469" y="2067"/>
                  </a:lnTo>
                  <a:lnTo>
                    <a:pt x="2478" y="2052"/>
                  </a:lnTo>
                  <a:lnTo>
                    <a:pt x="2493" y="2043"/>
                  </a:lnTo>
                  <a:lnTo>
                    <a:pt x="2510" y="2039"/>
                  </a:lnTo>
                  <a:close/>
                  <a:moveTo>
                    <a:pt x="2723" y="1264"/>
                  </a:moveTo>
                  <a:lnTo>
                    <a:pt x="2668" y="1269"/>
                  </a:lnTo>
                  <a:lnTo>
                    <a:pt x="2618" y="1283"/>
                  </a:lnTo>
                  <a:lnTo>
                    <a:pt x="2572" y="1304"/>
                  </a:lnTo>
                  <a:lnTo>
                    <a:pt x="2530" y="1334"/>
                  </a:lnTo>
                  <a:lnTo>
                    <a:pt x="2493" y="1371"/>
                  </a:lnTo>
                  <a:lnTo>
                    <a:pt x="2464" y="1412"/>
                  </a:lnTo>
                  <a:lnTo>
                    <a:pt x="2442" y="1459"/>
                  </a:lnTo>
                  <a:lnTo>
                    <a:pt x="2429" y="1509"/>
                  </a:lnTo>
                  <a:lnTo>
                    <a:pt x="2424" y="1562"/>
                  </a:lnTo>
                  <a:lnTo>
                    <a:pt x="2427" y="1613"/>
                  </a:lnTo>
                  <a:lnTo>
                    <a:pt x="2440" y="1660"/>
                  </a:lnTo>
                  <a:lnTo>
                    <a:pt x="2459" y="1705"/>
                  </a:lnTo>
                  <a:lnTo>
                    <a:pt x="2485" y="1745"/>
                  </a:lnTo>
                  <a:lnTo>
                    <a:pt x="2517" y="1780"/>
                  </a:lnTo>
                  <a:lnTo>
                    <a:pt x="2555" y="1810"/>
                  </a:lnTo>
                  <a:lnTo>
                    <a:pt x="2597" y="1833"/>
                  </a:lnTo>
                  <a:lnTo>
                    <a:pt x="2642" y="1850"/>
                  </a:lnTo>
                  <a:lnTo>
                    <a:pt x="2642" y="1949"/>
                  </a:lnTo>
                  <a:lnTo>
                    <a:pt x="2587" y="1956"/>
                  </a:lnTo>
                  <a:lnTo>
                    <a:pt x="2535" y="1963"/>
                  </a:lnTo>
                  <a:lnTo>
                    <a:pt x="2490" y="1971"/>
                  </a:lnTo>
                  <a:lnTo>
                    <a:pt x="2450" y="1981"/>
                  </a:lnTo>
                  <a:lnTo>
                    <a:pt x="2419" y="1988"/>
                  </a:lnTo>
                  <a:lnTo>
                    <a:pt x="2395" y="1994"/>
                  </a:lnTo>
                  <a:lnTo>
                    <a:pt x="2380" y="1999"/>
                  </a:lnTo>
                  <a:lnTo>
                    <a:pt x="2459" y="2259"/>
                  </a:lnTo>
                  <a:lnTo>
                    <a:pt x="2483" y="2250"/>
                  </a:lnTo>
                  <a:lnTo>
                    <a:pt x="2515" y="2244"/>
                  </a:lnTo>
                  <a:lnTo>
                    <a:pt x="2553" y="2235"/>
                  </a:lnTo>
                  <a:lnTo>
                    <a:pt x="2597" y="2229"/>
                  </a:lnTo>
                  <a:lnTo>
                    <a:pt x="2642" y="2222"/>
                  </a:lnTo>
                  <a:lnTo>
                    <a:pt x="2642" y="2708"/>
                  </a:lnTo>
                  <a:lnTo>
                    <a:pt x="2593" y="2713"/>
                  </a:lnTo>
                  <a:lnTo>
                    <a:pt x="2540" y="2721"/>
                  </a:lnTo>
                  <a:lnTo>
                    <a:pt x="2487" y="2734"/>
                  </a:lnTo>
                  <a:lnTo>
                    <a:pt x="2432" y="2753"/>
                  </a:lnTo>
                  <a:lnTo>
                    <a:pt x="2377" y="2776"/>
                  </a:lnTo>
                  <a:lnTo>
                    <a:pt x="2324" y="2808"/>
                  </a:lnTo>
                  <a:lnTo>
                    <a:pt x="2274" y="2846"/>
                  </a:lnTo>
                  <a:lnTo>
                    <a:pt x="2236" y="2884"/>
                  </a:lnTo>
                  <a:lnTo>
                    <a:pt x="2204" y="2927"/>
                  </a:lnTo>
                  <a:lnTo>
                    <a:pt x="2176" y="2974"/>
                  </a:lnTo>
                  <a:lnTo>
                    <a:pt x="2156" y="3025"/>
                  </a:lnTo>
                  <a:lnTo>
                    <a:pt x="2141" y="3079"/>
                  </a:lnTo>
                  <a:lnTo>
                    <a:pt x="2131" y="3137"/>
                  </a:lnTo>
                  <a:lnTo>
                    <a:pt x="2128" y="3197"/>
                  </a:lnTo>
                  <a:lnTo>
                    <a:pt x="2132" y="3265"/>
                  </a:lnTo>
                  <a:lnTo>
                    <a:pt x="2144" y="3330"/>
                  </a:lnTo>
                  <a:lnTo>
                    <a:pt x="2164" y="3390"/>
                  </a:lnTo>
                  <a:lnTo>
                    <a:pt x="2192" y="3446"/>
                  </a:lnTo>
                  <a:lnTo>
                    <a:pt x="2229" y="3496"/>
                  </a:lnTo>
                  <a:lnTo>
                    <a:pt x="2272" y="3543"/>
                  </a:lnTo>
                  <a:lnTo>
                    <a:pt x="2322" y="3581"/>
                  </a:lnTo>
                  <a:lnTo>
                    <a:pt x="2374" y="3611"/>
                  </a:lnTo>
                  <a:lnTo>
                    <a:pt x="2429" y="3636"/>
                  </a:lnTo>
                  <a:lnTo>
                    <a:pt x="2483" y="3656"/>
                  </a:lnTo>
                  <a:lnTo>
                    <a:pt x="2538" y="3669"/>
                  </a:lnTo>
                  <a:lnTo>
                    <a:pt x="2592" y="3679"/>
                  </a:lnTo>
                  <a:lnTo>
                    <a:pt x="2642" y="3684"/>
                  </a:lnTo>
                  <a:lnTo>
                    <a:pt x="2642" y="3988"/>
                  </a:lnTo>
                  <a:lnTo>
                    <a:pt x="2607" y="4002"/>
                  </a:lnTo>
                  <a:lnTo>
                    <a:pt x="2570" y="4018"/>
                  </a:lnTo>
                  <a:lnTo>
                    <a:pt x="2533" y="4036"/>
                  </a:lnTo>
                  <a:lnTo>
                    <a:pt x="2497" y="4060"/>
                  </a:lnTo>
                  <a:lnTo>
                    <a:pt x="2460" y="4086"/>
                  </a:lnTo>
                  <a:lnTo>
                    <a:pt x="2427" y="4115"/>
                  </a:lnTo>
                  <a:lnTo>
                    <a:pt x="2397" y="4148"/>
                  </a:lnTo>
                  <a:lnTo>
                    <a:pt x="2369" y="4186"/>
                  </a:lnTo>
                  <a:lnTo>
                    <a:pt x="2345" y="4228"/>
                  </a:lnTo>
                  <a:lnTo>
                    <a:pt x="2327" y="4274"/>
                  </a:lnTo>
                  <a:lnTo>
                    <a:pt x="2315" y="4333"/>
                  </a:lnTo>
                  <a:lnTo>
                    <a:pt x="2312" y="4392"/>
                  </a:lnTo>
                  <a:lnTo>
                    <a:pt x="2319" y="4454"/>
                  </a:lnTo>
                  <a:lnTo>
                    <a:pt x="2335" y="4517"/>
                  </a:lnTo>
                  <a:lnTo>
                    <a:pt x="2362" y="4582"/>
                  </a:lnTo>
                  <a:lnTo>
                    <a:pt x="2397" y="4648"/>
                  </a:lnTo>
                  <a:lnTo>
                    <a:pt x="2444" y="4717"/>
                  </a:lnTo>
                  <a:lnTo>
                    <a:pt x="2500" y="4788"/>
                  </a:lnTo>
                  <a:lnTo>
                    <a:pt x="2565" y="4860"/>
                  </a:lnTo>
                  <a:lnTo>
                    <a:pt x="2642" y="4935"/>
                  </a:lnTo>
                  <a:lnTo>
                    <a:pt x="2642" y="5044"/>
                  </a:lnTo>
                  <a:lnTo>
                    <a:pt x="2805" y="5044"/>
                  </a:lnTo>
                  <a:lnTo>
                    <a:pt x="2805" y="4223"/>
                  </a:lnTo>
                  <a:lnTo>
                    <a:pt x="2828" y="4223"/>
                  </a:lnTo>
                  <a:lnTo>
                    <a:pt x="2859" y="4221"/>
                  </a:lnTo>
                  <a:lnTo>
                    <a:pt x="2896" y="4216"/>
                  </a:lnTo>
                  <a:lnTo>
                    <a:pt x="2939" y="4208"/>
                  </a:lnTo>
                  <a:lnTo>
                    <a:pt x="2984" y="4196"/>
                  </a:lnTo>
                  <a:lnTo>
                    <a:pt x="3031" y="4180"/>
                  </a:lnTo>
                  <a:lnTo>
                    <a:pt x="3077" y="4158"/>
                  </a:lnTo>
                  <a:lnTo>
                    <a:pt x="3124" y="4130"/>
                  </a:lnTo>
                  <a:lnTo>
                    <a:pt x="3165" y="4095"/>
                  </a:lnTo>
                  <a:lnTo>
                    <a:pt x="3197" y="4060"/>
                  </a:lnTo>
                  <a:lnTo>
                    <a:pt x="3225" y="4020"/>
                  </a:lnTo>
                  <a:lnTo>
                    <a:pt x="3245" y="3977"/>
                  </a:lnTo>
                  <a:lnTo>
                    <a:pt x="3260" y="3930"/>
                  </a:lnTo>
                  <a:lnTo>
                    <a:pt x="3270" y="3882"/>
                  </a:lnTo>
                  <a:lnTo>
                    <a:pt x="3274" y="3830"/>
                  </a:lnTo>
                  <a:lnTo>
                    <a:pt x="3270" y="3775"/>
                  </a:lnTo>
                  <a:lnTo>
                    <a:pt x="3260" y="3726"/>
                  </a:lnTo>
                  <a:lnTo>
                    <a:pt x="3244" y="3679"/>
                  </a:lnTo>
                  <a:lnTo>
                    <a:pt x="3224" y="3637"/>
                  </a:lnTo>
                  <a:lnTo>
                    <a:pt x="3197" y="3599"/>
                  </a:lnTo>
                  <a:lnTo>
                    <a:pt x="3169" y="3566"/>
                  </a:lnTo>
                  <a:lnTo>
                    <a:pt x="3136" y="3536"/>
                  </a:lnTo>
                  <a:lnTo>
                    <a:pt x="3101" y="3511"/>
                  </a:lnTo>
                  <a:lnTo>
                    <a:pt x="3064" y="3488"/>
                  </a:lnTo>
                  <a:lnTo>
                    <a:pt x="3026" y="3469"/>
                  </a:lnTo>
                  <a:lnTo>
                    <a:pt x="2986" y="3453"/>
                  </a:lnTo>
                  <a:lnTo>
                    <a:pt x="2948" y="3441"/>
                  </a:lnTo>
                  <a:lnTo>
                    <a:pt x="2909" y="3431"/>
                  </a:lnTo>
                  <a:lnTo>
                    <a:pt x="2871" y="3423"/>
                  </a:lnTo>
                  <a:lnTo>
                    <a:pt x="2836" y="3418"/>
                  </a:lnTo>
                  <a:lnTo>
                    <a:pt x="2805" y="3415"/>
                  </a:lnTo>
                  <a:lnTo>
                    <a:pt x="2805" y="2977"/>
                  </a:lnTo>
                  <a:lnTo>
                    <a:pt x="2839" y="2972"/>
                  </a:lnTo>
                  <a:lnTo>
                    <a:pt x="2878" y="2965"/>
                  </a:lnTo>
                  <a:lnTo>
                    <a:pt x="2918" y="2956"/>
                  </a:lnTo>
                  <a:lnTo>
                    <a:pt x="2959" y="2944"/>
                  </a:lnTo>
                  <a:lnTo>
                    <a:pt x="3001" y="2929"/>
                  </a:lnTo>
                  <a:lnTo>
                    <a:pt x="3042" y="2911"/>
                  </a:lnTo>
                  <a:lnTo>
                    <a:pt x="3082" y="2889"/>
                  </a:lnTo>
                  <a:lnTo>
                    <a:pt x="3122" y="2864"/>
                  </a:lnTo>
                  <a:lnTo>
                    <a:pt x="3160" y="2836"/>
                  </a:lnTo>
                  <a:lnTo>
                    <a:pt x="3195" y="2803"/>
                  </a:lnTo>
                  <a:lnTo>
                    <a:pt x="3229" y="2766"/>
                  </a:lnTo>
                  <a:lnTo>
                    <a:pt x="3257" y="2726"/>
                  </a:lnTo>
                  <a:lnTo>
                    <a:pt x="3282" y="2681"/>
                  </a:lnTo>
                  <a:lnTo>
                    <a:pt x="3304" y="2631"/>
                  </a:lnTo>
                  <a:lnTo>
                    <a:pt x="3319" y="2576"/>
                  </a:lnTo>
                  <a:lnTo>
                    <a:pt x="3328" y="2518"/>
                  </a:lnTo>
                  <a:lnTo>
                    <a:pt x="3332" y="2453"/>
                  </a:lnTo>
                  <a:lnTo>
                    <a:pt x="3328" y="2392"/>
                  </a:lnTo>
                  <a:lnTo>
                    <a:pt x="3320" y="2334"/>
                  </a:lnTo>
                  <a:lnTo>
                    <a:pt x="3307" y="2282"/>
                  </a:lnTo>
                  <a:lnTo>
                    <a:pt x="3290" y="2237"/>
                  </a:lnTo>
                  <a:lnTo>
                    <a:pt x="3272" y="2196"/>
                  </a:lnTo>
                  <a:lnTo>
                    <a:pt x="3249" y="2159"/>
                  </a:lnTo>
                  <a:lnTo>
                    <a:pt x="3225" y="2126"/>
                  </a:lnTo>
                  <a:lnTo>
                    <a:pt x="3200" y="2099"/>
                  </a:lnTo>
                  <a:lnTo>
                    <a:pt x="3175" y="2074"/>
                  </a:lnTo>
                  <a:lnTo>
                    <a:pt x="3149" y="2054"/>
                  </a:lnTo>
                  <a:lnTo>
                    <a:pt x="3097" y="2021"/>
                  </a:lnTo>
                  <a:lnTo>
                    <a:pt x="3042" y="1994"/>
                  </a:lnTo>
                  <a:lnTo>
                    <a:pt x="2984" y="1974"/>
                  </a:lnTo>
                  <a:lnTo>
                    <a:pt x="2924" y="1959"/>
                  </a:lnTo>
                  <a:lnTo>
                    <a:pt x="2864" y="1951"/>
                  </a:lnTo>
                  <a:lnTo>
                    <a:pt x="2805" y="1946"/>
                  </a:lnTo>
                  <a:lnTo>
                    <a:pt x="2805" y="1850"/>
                  </a:lnTo>
                  <a:lnTo>
                    <a:pt x="2849" y="1833"/>
                  </a:lnTo>
                  <a:lnTo>
                    <a:pt x="2891" y="1810"/>
                  </a:lnTo>
                  <a:lnTo>
                    <a:pt x="2928" y="1780"/>
                  </a:lnTo>
                  <a:lnTo>
                    <a:pt x="2959" y="1745"/>
                  </a:lnTo>
                  <a:lnTo>
                    <a:pt x="2986" y="1705"/>
                  </a:lnTo>
                  <a:lnTo>
                    <a:pt x="3006" y="1660"/>
                  </a:lnTo>
                  <a:lnTo>
                    <a:pt x="3017" y="1613"/>
                  </a:lnTo>
                  <a:lnTo>
                    <a:pt x="3022" y="1562"/>
                  </a:lnTo>
                  <a:lnTo>
                    <a:pt x="3017" y="1509"/>
                  </a:lnTo>
                  <a:lnTo>
                    <a:pt x="3002" y="1459"/>
                  </a:lnTo>
                  <a:lnTo>
                    <a:pt x="2981" y="1412"/>
                  </a:lnTo>
                  <a:lnTo>
                    <a:pt x="2951" y="1371"/>
                  </a:lnTo>
                  <a:lnTo>
                    <a:pt x="2916" y="1334"/>
                  </a:lnTo>
                  <a:lnTo>
                    <a:pt x="2873" y="1304"/>
                  </a:lnTo>
                  <a:lnTo>
                    <a:pt x="2826" y="1283"/>
                  </a:lnTo>
                  <a:lnTo>
                    <a:pt x="2776" y="1269"/>
                  </a:lnTo>
                  <a:lnTo>
                    <a:pt x="2723" y="1264"/>
                  </a:lnTo>
                  <a:close/>
                  <a:moveTo>
                    <a:pt x="2059" y="0"/>
                  </a:moveTo>
                  <a:lnTo>
                    <a:pt x="3387" y="0"/>
                  </a:lnTo>
                  <a:lnTo>
                    <a:pt x="3387" y="1622"/>
                  </a:lnTo>
                  <a:lnTo>
                    <a:pt x="4811" y="845"/>
                  </a:lnTo>
                  <a:lnTo>
                    <a:pt x="5448" y="2009"/>
                  </a:lnTo>
                  <a:lnTo>
                    <a:pt x="4109" y="2739"/>
                  </a:lnTo>
                  <a:lnTo>
                    <a:pt x="5448" y="3471"/>
                  </a:lnTo>
                  <a:lnTo>
                    <a:pt x="4811" y="4635"/>
                  </a:lnTo>
                  <a:lnTo>
                    <a:pt x="3387" y="3859"/>
                  </a:lnTo>
                  <a:lnTo>
                    <a:pt x="3387" y="5480"/>
                  </a:lnTo>
                  <a:lnTo>
                    <a:pt x="2059" y="5480"/>
                  </a:lnTo>
                  <a:lnTo>
                    <a:pt x="2059" y="3859"/>
                  </a:lnTo>
                  <a:lnTo>
                    <a:pt x="635" y="4635"/>
                  </a:lnTo>
                  <a:lnTo>
                    <a:pt x="0" y="3471"/>
                  </a:lnTo>
                  <a:lnTo>
                    <a:pt x="1337" y="2739"/>
                  </a:lnTo>
                  <a:lnTo>
                    <a:pt x="0" y="2009"/>
                  </a:lnTo>
                  <a:lnTo>
                    <a:pt x="635" y="845"/>
                  </a:lnTo>
                  <a:lnTo>
                    <a:pt x="2059" y="1622"/>
                  </a:lnTo>
                  <a:lnTo>
                    <a:pt x="2059"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0000"/>
                </a:solidFill>
                <a:latin typeface="Calibri" panose="020F0502020204030204" pitchFamily="34" charset="0"/>
              </a:endParaRPr>
            </a:p>
          </p:txBody>
        </p:sp>
        <p:sp>
          <p:nvSpPr>
            <p:cNvPr id="11" name="Freeform 5"/>
            <p:cNvSpPr>
              <a:spLocks noChangeAspect="1" noEditPoints="1"/>
            </p:cNvSpPr>
            <p:nvPr/>
          </p:nvSpPr>
          <p:spPr bwMode="auto">
            <a:xfrm>
              <a:off x="9288430" y="5310274"/>
              <a:ext cx="480684" cy="373466"/>
            </a:xfrm>
            <a:custGeom>
              <a:avLst/>
              <a:gdLst>
                <a:gd name="T0" fmla="*/ 630 w 676"/>
                <a:gd name="T1" fmla="*/ 155 h 627"/>
                <a:gd name="T2" fmla="*/ 520 w 676"/>
                <a:gd name="T3" fmla="*/ 160 h 627"/>
                <a:gd name="T4" fmla="*/ 378 w 676"/>
                <a:gd name="T5" fmla="*/ 135 h 627"/>
                <a:gd name="T6" fmla="*/ 299 w 676"/>
                <a:gd name="T7" fmla="*/ 128 h 627"/>
                <a:gd name="T8" fmla="*/ 153 w 676"/>
                <a:gd name="T9" fmla="*/ 171 h 627"/>
                <a:gd name="T10" fmla="*/ 45 w 676"/>
                <a:gd name="T11" fmla="*/ 166 h 627"/>
                <a:gd name="T12" fmla="*/ 0 w 676"/>
                <a:gd name="T13" fmla="*/ 349 h 627"/>
                <a:gd name="T14" fmla="*/ 30 w 676"/>
                <a:gd name="T15" fmla="*/ 349 h 627"/>
                <a:gd name="T16" fmla="*/ 50 w 676"/>
                <a:gd name="T17" fmla="*/ 211 h 627"/>
                <a:gd name="T18" fmla="*/ 81 w 676"/>
                <a:gd name="T19" fmla="*/ 581 h 627"/>
                <a:gd name="T20" fmla="*/ 131 w 676"/>
                <a:gd name="T21" fmla="*/ 541 h 627"/>
                <a:gd name="T22" fmla="*/ 150 w 676"/>
                <a:gd name="T23" fmla="*/ 211 h 627"/>
                <a:gd name="T24" fmla="*/ 165 w 676"/>
                <a:gd name="T25" fmla="*/ 370 h 627"/>
                <a:gd name="T26" fmla="*/ 179 w 676"/>
                <a:gd name="T27" fmla="*/ 187 h 627"/>
                <a:gd name="T28" fmla="*/ 198 w 676"/>
                <a:gd name="T29" fmla="*/ 579 h 627"/>
                <a:gd name="T30" fmla="*/ 271 w 676"/>
                <a:gd name="T31" fmla="*/ 627 h 627"/>
                <a:gd name="T32" fmla="*/ 304 w 676"/>
                <a:gd name="T33" fmla="*/ 187 h 627"/>
                <a:gd name="T34" fmla="*/ 323 w 676"/>
                <a:gd name="T35" fmla="*/ 347 h 627"/>
                <a:gd name="T36" fmla="*/ 350 w 676"/>
                <a:gd name="T37" fmla="*/ 348 h 627"/>
                <a:gd name="T38" fmla="*/ 369 w 676"/>
                <a:gd name="T39" fmla="*/ 196 h 627"/>
                <a:gd name="T40" fmla="*/ 408 w 676"/>
                <a:gd name="T41" fmla="*/ 623 h 627"/>
                <a:gd name="T42" fmla="*/ 479 w 676"/>
                <a:gd name="T43" fmla="*/ 568 h 627"/>
                <a:gd name="T44" fmla="*/ 498 w 676"/>
                <a:gd name="T45" fmla="*/ 196 h 627"/>
                <a:gd name="T46" fmla="*/ 511 w 676"/>
                <a:gd name="T47" fmla="*/ 370 h 627"/>
                <a:gd name="T48" fmla="*/ 528 w 676"/>
                <a:gd name="T49" fmla="*/ 211 h 627"/>
                <a:gd name="T50" fmla="*/ 546 w 676"/>
                <a:gd name="T51" fmla="*/ 529 h 627"/>
                <a:gd name="T52" fmla="*/ 604 w 676"/>
                <a:gd name="T53" fmla="*/ 570 h 627"/>
                <a:gd name="T54" fmla="*/ 628 w 676"/>
                <a:gd name="T55" fmla="*/ 211 h 627"/>
                <a:gd name="T56" fmla="*/ 647 w 676"/>
                <a:gd name="T57" fmla="*/ 352 h 627"/>
                <a:gd name="T58" fmla="*/ 676 w 676"/>
                <a:gd name="T59" fmla="*/ 353 h 627"/>
                <a:gd name="T60" fmla="*/ 630 w 676"/>
                <a:gd name="T61" fmla="*/ 155 h 627"/>
                <a:gd name="T62" fmla="*/ 584 w 676"/>
                <a:gd name="T63" fmla="*/ 135 h 627"/>
                <a:gd name="T64" fmla="*/ 584 w 676"/>
                <a:gd name="T65" fmla="*/ 52 h 627"/>
                <a:gd name="T66" fmla="*/ 584 w 676"/>
                <a:gd name="T67" fmla="*/ 135 h 627"/>
                <a:gd name="T68" fmla="*/ 88 w 676"/>
                <a:gd name="T69" fmla="*/ 147 h 627"/>
                <a:gd name="T70" fmla="*/ 88 w 676"/>
                <a:gd name="T71" fmla="*/ 64 h 627"/>
                <a:gd name="T72" fmla="*/ 88 w 676"/>
                <a:gd name="T73" fmla="*/ 147 h 627"/>
                <a:gd name="T74" fmla="*/ 423 w 676"/>
                <a:gd name="T75" fmla="*/ 115 h 627"/>
                <a:gd name="T76" fmla="*/ 423 w 676"/>
                <a:gd name="T77" fmla="*/ 15 h 627"/>
                <a:gd name="T78" fmla="*/ 423 w 676"/>
                <a:gd name="T79" fmla="*/ 115 h 627"/>
                <a:gd name="T80" fmla="*/ 250 w 676"/>
                <a:gd name="T81" fmla="*/ 100 h 627"/>
                <a:gd name="T82" fmla="*/ 250 w 676"/>
                <a:gd name="T83" fmla="*/ 0 h 627"/>
                <a:gd name="T84" fmla="*/ 250 w 676"/>
                <a:gd name="T85" fmla="*/ 10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6" h="627">
                  <a:moveTo>
                    <a:pt x="630" y="155"/>
                  </a:moveTo>
                  <a:lnTo>
                    <a:pt x="630" y="155"/>
                  </a:lnTo>
                  <a:lnTo>
                    <a:pt x="538" y="155"/>
                  </a:lnTo>
                  <a:cubicBezTo>
                    <a:pt x="532" y="155"/>
                    <a:pt x="525" y="157"/>
                    <a:pt x="520" y="160"/>
                  </a:cubicBezTo>
                  <a:cubicBezTo>
                    <a:pt x="510" y="141"/>
                    <a:pt x="492" y="135"/>
                    <a:pt x="472" y="135"/>
                  </a:cubicBezTo>
                  <a:lnTo>
                    <a:pt x="378" y="135"/>
                  </a:lnTo>
                  <a:cubicBezTo>
                    <a:pt x="362" y="135"/>
                    <a:pt x="348" y="135"/>
                    <a:pt x="338" y="148"/>
                  </a:cubicBezTo>
                  <a:cubicBezTo>
                    <a:pt x="328" y="135"/>
                    <a:pt x="314" y="128"/>
                    <a:pt x="299" y="128"/>
                  </a:cubicBezTo>
                  <a:lnTo>
                    <a:pt x="204" y="128"/>
                  </a:lnTo>
                  <a:cubicBezTo>
                    <a:pt x="180" y="128"/>
                    <a:pt x="160" y="146"/>
                    <a:pt x="153" y="171"/>
                  </a:cubicBezTo>
                  <a:cubicBezTo>
                    <a:pt x="147" y="168"/>
                    <a:pt x="130" y="166"/>
                    <a:pt x="124" y="166"/>
                  </a:cubicBezTo>
                  <a:lnTo>
                    <a:pt x="45" y="166"/>
                  </a:lnTo>
                  <a:cubicBezTo>
                    <a:pt x="20" y="166"/>
                    <a:pt x="0" y="190"/>
                    <a:pt x="0" y="220"/>
                  </a:cubicBezTo>
                  <a:lnTo>
                    <a:pt x="0" y="349"/>
                  </a:lnTo>
                  <a:cubicBezTo>
                    <a:pt x="0" y="359"/>
                    <a:pt x="2" y="369"/>
                    <a:pt x="15" y="369"/>
                  </a:cubicBezTo>
                  <a:cubicBezTo>
                    <a:pt x="28" y="369"/>
                    <a:pt x="30" y="359"/>
                    <a:pt x="30" y="349"/>
                  </a:cubicBezTo>
                  <a:cubicBezTo>
                    <a:pt x="30" y="337"/>
                    <a:pt x="31" y="211"/>
                    <a:pt x="31" y="211"/>
                  </a:cubicBezTo>
                  <a:lnTo>
                    <a:pt x="50" y="211"/>
                  </a:lnTo>
                  <a:cubicBezTo>
                    <a:pt x="50" y="211"/>
                    <a:pt x="49" y="530"/>
                    <a:pt x="49" y="546"/>
                  </a:cubicBezTo>
                  <a:cubicBezTo>
                    <a:pt x="50" y="580"/>
                    <a:pt x="69" y="581"/>
                    <a:pt x="81" y="581"/>
                  </a:cubicBezTo>
                  <a:lnTo>
                    <a:pt x="101" y="581"/>
                  </a:lnTo>
                  <a:cubicBezTo>
                    <a:pt x="112" y="581"/>
                    <a:pt x="129" y="580"/>
                    <a:pt x="131" y="541"/>
                  </a:cubicBezTo>
                  <a:cubicBezTo>
                    <a:pt x="131" y="524"/>
                    <a:pt x="131" y="211"/>
                    <a:pt x="131" y="211"/>
                  </a:cubicBezTo>
                  <a:lnTo>
                    <a:pt x="150" y="211"/>
                  </a:lnTo>
                  <a:lnTo>
                    <a:pt x="150" y="353"/>
                  </a:lnTo>
                  <a:cubicBezTo>
                    <a:pt x="150" y="367"/>
                    <a:pt x="155" y="370"/>
                    <a:pt x="165" y="370"/>
                  </a:cubicBezTo>
                  <a:cubicBezTo>
                    <a:pt x="175" y="370"/>
                    <a:pt x="180" y="363"/>
                    <a:pt x="180" y="351"/>
                  </a:cubicBezTo>
                  <a:cubicBezTo>
                    <a:pt x="180" y="344"/>
                    <a:pt x="179" y="187"/>
                    <a:pt x="179" y="187"/>
                  </a:cubicBezTo>
                  <a:lnTo>
                    <a:pt x="198" y="187"/>
                  </a:lnTo>
                  <a:cubicBezTo>
                    <a:pt x="198" y="187"/>
                    <a:pt x="198" y="555"/>
                    <a:pt x="198" y="579"/>
                  </a:cubicBezTo>
                  <a:cubicBezTo>
                    <a:pt x="199" y="620"/>
                    <a:pt x="221" y="627"/>
                    <a:pt x="235" y="627"/>
                  </a:cubicBezTo>
                  <a:lnTo>
                    <a:pt x="271" y="627"/>
                  </a:lnTo>
                  <a:cubicBezTo>
                    <a:pt x="285" y="627"/>
                    <a:pt x="303" y="620"/>
                    <a:pt x="305" y="573"/>
                  </a:cubicBezTo>
                  <a:cubicBezTo>
                    <a:pt x="306" y="554"/>
                    <a:pt x="304" y="187"/>
                    <a:pt x="304" y="187"/>
                  </a:cubicBezTo>
                  <a:lnTo>
                    <a:pt x="323" y="187"/>
                  </a:lnTo>
                  <a:lnTo>
                    <a:pt x="323" y="347"/>
                  </a:lnTo>
                  <a:cubicBezTo>
                    <a:pt x="323" y="363"/>
                    <a:pt x="325" y="369"/>
                    <a:pt x="338" y="369"/>
                  </a:cubicBezTo>
                  <a:cubicBezTo>
                    <a:pt x="348" y="369"/>
                    <a:pt x="350" y="362"/>
                    <a:pt x="350" y="348"/>
                  </a:cubicBezTo>
                  <a:cubicBezTo>
                    <a:pt x="350" y="338"/>
                    <a:pt x="351" y="196"/>
                    <a:pt x="351" y="196"/>
                  </a:cubicBezTo>
                  <a:lnTo>
                    <a:pt x="369" y="196"/>
                  </a:lnTo>
                  <a:cubicBezTo>
                    <a:pt x="369" y="196"/>
                    <a:pt x="370" y="551"/>
                    <a:pt x="370" y="575"/>
                  </a:cubicBezTo>
                  <a:cubicBezTo>
                    <a:pt x="371" y="615"/>
                    <a:pt x="395" y="623"/>
                    <a:pt x="408" y="623"/>
                  </a:cubicBezTo>
                  <a:lnTo>
                    <a:pt x="445" y="623"/>
                  </a:lnTo>
                  <a:cubicBezTo>
                    <a:pt x="458" y="623"/>
                    <a:pt x="477" y="615"/>
                    <a:pt x="479" y="568"/>
                  </a:cubicBezTo>
                  <a:cubicBezTo>
                    <a:pt x="480" y="546"/>
                    <a:pt x="479" y="196"/>
                    <a:pt x="479" y="196"/>
                  </a:cubicBezTo>
                  <a:lnTo>
                    <a:pt x="498" y="196"/>
                  </a:lnTo>
                  <a:cubicBezTo>
                    <a:pt x="498" y="196"/>
                    <a:pt x="498" y="333"/>
                    <a:pt x="498" y="348"/>
                  </a:cubicBezTo>
                  <a:cubicBezTo>
                    <a:pt x="498" y="360"/>
                    <a:pt x="501" y="370"/>
                    <a:pt x="511" y="370"/>
                  </a:cubicBezTo>
                  <a:cubicBezTo>
                    <a:pt x="523" y="370"/>
                    <a:pt x="526" y="365"/>
                    <a:pt x="527" y="354"/>
                  </a:cubicBezTo>
                  <a:cubicBezTo>
                    <a:pt x="527" y="372"/>
                    <a:pt x="528" y="211"/>
                    <a:pt x="528" y="211"/>
                  </a:cubicBezTo>
                  <a:lnTo>
                    <a:pt x="546" y="211"/>
                  </a:lnTo>
                  <a:cubicBezTo>
                    <a:pt x="546" y="211"/>
                    <a:pt x="546" y="524"/>
                    <a:pt x="546" y="529"/>
                  </a:cubicBezTo>
                  <a:cubicBezTo>
                    <a:pt x="547" y="563"/>
                    <a:pt x="558" y="570"/>
                    <a:pt x="569" y="570"/>
                  </a:cubicBezTo>
                  <a:lnTo>
                    <a:pt x="604" y="570"/>
                  </a:lnTo>
                  <a:cubicBezTo>
                    <a:pt x="615" y="570"/>
                    <a:pt x="627" y="563"/>
                    <a:pt x="628" y="524"/>
                  </a:cubicBezTo>
                  <a:cubicBezTo>
                    <a:pt x="629" y="504"/>
                    <a:pt x="628" y="211"/>
                    <a:pt x="628" y="211"/>
                  </a:cubicBezTo>
                  <a:lnTo>
                    <a:pt x="647" y="211"/>
                  </a:lnTo>
                  <a:lnTo>
                    <a:pt x="647" y="352"/>
                  </a:lnTo>
                  <a:cubicBezTo>
                    <a:pt x="647" y="362"/>
                    <a:pt x="653" y="369"/>
                    <a:pt x="662" y="369"/>
                  </a:cubicBezTo>
                  <a:cubicBezTo>
                    <a:pt x="671" y="369"/>
                    <a:pt x="676" y="363"/>
                    <a:pt x="676" y="353"/>
                  </a:cubicBezTo>
                  <a:lnTo>
                    <a:pt x="676" y="215"/>
                  </a:lnTo>
                  <a:cubicBezTo>
                    <a:pt x="676" y="186"/>
                    <a:pt x="655" y="155"/>
                    <a:pt x="630" y="155"/>
                  </a:cubicBezTo>
                  <a:close/>
                  <a:moveTo>
                    <a:pt x="584" y="135"/>
                  </a:moveTo>
                  <a:lnTo>
                    <a:pt x="584" y="135"/>
                  </a:lnTo>
                  <a:cubicBezTo>
                    <a:pt x="607" y="135"/>
                    <a:pt x="626" y="116"/>
                    <a:pt x="626" y="93"/>
                  </a:cubicBezTo>
                  <a:cubicBezTo>
                    <a:pt x="626" y="70"/>
                    <a:pt x="607" y="52"/>
                    <a:pt x="584" y="52"/>
                  </a:cubicBezTo>
                  <a:cubicBezTo>
                    <a:pt x="562" y="52"/>
                    <a:pt x="543" y="70"/>
                    <a:pt x="543" y="93"/>
                  </a:cubicBezTo>
                  <a:cubicBezTo>
                    <a:pt x="543" y="116"/>
                    <a:pt x="562" y="135"/>
                    <a:pt x="584" y="135"/>
                  </a:cubicBezTo>
                  <a:close/>
                  <a:moveTo>
                    <a:pt x="88" y="147"/>
                  </a:moveTo>
                  <a:lnTo>
                    <a:pt x="88" y="147"/>
                  </a:lnTo>
                  <a:cubicBezTo>
                    <a:pt x="111" y="147"/>
                    <a:pt x="130" y="128"/>
                    <a:pt x="130" y="105"/>
                  </a:cubicBezTo>
                  <a:cubicBezTo>
                    <a:pt x="130" y="82"/>
                    <a:pt x="111" y="64"/>
                    <a:pt x="88" y="64"/>
                  </a:cubicBezTo>
                  <a:cubicBezTo>
                    <a:pt x="65" y="64"/>
                    <a:pt x="47" y="82"/>
                    <a:pt x="47" y="105"/>
                  </a:cubicBezTo>
                  <a:cubicBezTo>
                    <a:pt x="47" y="128"/>
                    <a:pt x="65" y="147"/>
                    <a:pt x="88" y="147"/>
                  </a:cubicBezTo>
                  <a:close/>
                  <a:moveTo>
                    <a:pt x="423" y="115"/>
                  </a:moveTo>
                  <a:lnTo>
                    <a:pt x="423" y="115"/>
                  </a:lnTo>
                  <a:cubicBezTo>
                    <a:pt x="451" y="115"/>
                    <a:pt x="473" y="93"/>
                    <a:pt x="473" y="65"/>
                  </a:cubicBezTo>
                  <a:cubicBezTo>
                    <a:pt x="473" y="37"/>
                    <a:pt x="451" y="15"/>
                    <a:pt x="423" y="15"/>
                  </a:cubicBezTo>
                  <a:cubicBezTo>
                    <a:pt x="396" y="15"/>
                    <a:pt x="373" y="37"/>
                    <a:pt x="373" y="65"/>
                  </a:cubicBezTo>
                  <a:cubicBezTo>
                    <a:pt x="373" y="93"/>
                    <a:pt x="396" y="115"/>
                    <a:pt x="423" y="115"/>
                  </a:cubicBezTo>
                  <a:close/>
                  <a:moveTo>
                    <a:pt x="250" y="100"/>
                  </a:moveTo>
                  <a:lnTo>
                    <a:pt x="250" y="100"/>
                  </a:lnTo>
                  <a:cubicBezTo>
                    <a:pt x="277" y="100"/>
                    <a:pt x="300" y="77"/>
                    <a:pt x="300" y="49"/>
                  </a:cubicBezTo>
                  <a:cubicBezTo>
                    <a:pt x="300" y="22"/>
                    <a:pt x="277" y="0"/>
                    <a:pt x="250" y="0"/>
                  </a:cubicBezTo>
                  <a:cubicBezTo>
                    <a:pt x="222" y="0"/>
                    <a:pt x="200" y="22"/>
                    <a:pt x="200" y="49"/>
                  </a:cubicBezTo>
                  <a:cubicBezTo>
                    <a:pt x="200" y="77"/>
                    <a:pt x="222" y="100"/>
                    <a:pt x="250" y="10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panose="020F0502020204030204" pitchFamily="34" charset="0"/>
              </a:endParaRPr>
            </a:p>
          </p:txBody>
        </p:sp>
        <p:sp>
          <p:nvSpPr>
            <p:cNvPr id="12" name="Rectangle 11"/>
            <p:cNvSpPr/>
            <p:nvPr/>
          </p:nvSpPr>
          <p:spPr bwMode="gray">
            <a:xfrm>
              <a:off x="4473490" y="1387569"/>
              <a:ext cx="2960161" cy="668356"/>
            </a:xfrm>
            <a:prstGeom prst="rect">
              <a:avLst/>
            </a:prstGeom>
          </p:spPr>
          <p:txBody>
            <a:bodyPr wrap="square" lIns="0" tIns="0" rIns="0" bIns="0" anchor="ctr">
              <a:spAutoFit/>
            </a:bodyPr>
            <a:lstStyle/>
            <a:p>
              <a:pPr algn="ctr"/>
              <a:r>
                <a:rPr lang="en-US" sz="2400" b="1" dirty="0">
                  <a:solidFill>
                    <a:srgbClr val="002060"/>
                  </a:solidFill>
                  <a:latin typeface="Calibri" panose="020F0502020204030204" pitchFamily="34" charset="0"/>
                  <a:cs typeface="Arial" panose="020B0604020202020204" pitchFamily="34" charset="0"/>
                </a:rPr>
                <a:t>Innovative Clinical Prevention </a:t>
              </a:r>
            </a:p>
          </p:txBody>
        </p:sp>
        <p:grpSp>
          <p:nvGrpSpPr>
            <p:cNvPr id="13" name="Group 12"/>
            <p:cNvGrpSpPr/>
            <p:nvPr/>
          </p:nvGrpSpPr>
          <p:grpSpPr>
            <a:xfrm>
              <a:off x="4637284" y="2855380"/>
              <a:ext cx="2943230" cy="1071909"/>
              <a:chOff x="2173512" y="4274285"/>
              <a:chExt cx="2631850" cy="919717"/>
            </a:xfrm>
            <a:solidFill>
              <a:schemeClr val="accent5"/>
            </a:solidFill>
          </p:grpSpPr>
          <p:grpSp>
            <p:nvGrpSpPr>
              <p:cNvPr id="29" name="Group 28"/>
              <p:cNvGrpSpPr/>
              <p:nvPr/>
            </p:nvGrpSpPr>
            <p:grpSpPr>
              <a:xfrm>
                <a:off x="2211880" y="4278760"/>
                <a:ext cx="2593482" cy="915242"/>
                <a:chOff x="2211880" y="4278760"/>
                <a:chExt cx="2593482" cy="915242"/>
              </a:xfrm>
              <a:grpFill/>
            </p:grpSpPr>
            <p:sp>
              <p:nvSpPr>
                <p:cNvPr id="31" name="Curved Up Arrow 30"/>
                <p:cNvSpPr/>
                <p:nvPr/>
              </p:nvSpPr>
              <p:spPr>
                <a:xfrm rot="21435712">
                  <a:off x="2211880" y="4322465"/>
                  <a:ext cx="2563192" cy="871537"/>
                </a:xfrm>
                <a:prstGeom prst="curved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black"/>
                    </a:solidFill>
                    <a:latin typeface="Calibri" panose="020F0502020204030204" pitchFamily="34" charset="0"/>
                  </a:endParaRPr>
                </a:p>
              </p:txBody>
            </p:sp>
            <p:sp>
              <p:nvSpPr>
                <p:cNvPr id="32" name="Rectangle 31"/>
                <p:cNvSpPr/>
                <p:nvPr/>
              </p:nvSpPr>
              <p:spPr>
                <a:xfrm>
                  <a:off x="4628095" y="4335742"/>
                  <a:ext cx="177267" cy="330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panose="020F0502020204030204" pitchFamily="34" charset="0"/>
                  </a:endParaRPr>
                </a:p>
              </p:txBody>
            </p:sp>
            <p:sp>
              <p:nvSpPr>
                <p:cNvPr id="33" name="Oval 32"/>
                <p:cNvSpPr/>
                <p:nvPr/>
              </p:nvSpPr>
              <p:spPr>
                <a:xfrm rot="21435712">
                  <a:off x="4321653" y="4278760"/>
                  <a:ext cx="390525" cy="3336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panose="020F0502020204030204" pitchFamily="34" charset="0"/>
                  </a:endParaRPr>
                </a:p>
              </p:txBody>
            </p:sp>
          </p:grpSp>
          <p:sp>
            <p:nvSpPr>
              <p:cNvPr id="30" name="Oval 29"/>
              <p:cNvSpPr/>
              <p:nvPr/>
            </p:nvSpPr>
            <p:spPr>
              <a:xfrm rot="21435712">
                <a:off x="2173512" y="4274285"/>
                <a:ext cx="318946" cy="3154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panose="020F0502020204030204" pitchFamily="34" charset="0"/>
                </a:endParaRPr>
              </a:p>
            </p:txBody>
          </p:sp>
        </p:grpSp>
        <p:sp>
          <p:nvSpPr>
            <p:cNvPr id="14" name="Rectangle 13"/>
            <p:cNvSpPr/>
            <p:nvPr/>
          </p:nvSpPr>
          <p:spPr bwMode="gray">
            <a:xfrm>
              <a:off x="1030782" y="1361480"/>
              <a:ext cx="3191519" cy="668356"/>
            </a:xfrm>
            <a:prstGeom prst="rect">
              <a:avLst/>
            </a:prstGeom>
          </p:spPr>
          <p:txBody>
            <a:bodyPr wrap="square" lIns="0" tIns="0" rIns="0" bIns="0" anchor="ctr">
              <a:spAutoFit/>
            </a:bodyPr>
            <a:lstStyle/>
            <a:p>
              <a:pPr algn="ctr"/>
              <a:r>
                <a:rPr lang="en-US" sz="2400" b="1" dirty="0">
                  <a:solidFill>
                    <a:srgbClr val="002060"/>
                  </a:solidFill>
                  <a:latin typeface="Calibri" panose="020F0502020204030204" pitchFamily="34" charset="0"/>
                  <a:cs typeface="Arial" panose="020B0604020202020204" pitchFamily="34" charset="0"/>
                </a:rPr>
                <a:t>Traditional Clinical Prevention </a:t>
              </a:r>
            </a:p>
          </p:txBody>
        </p:sp>
        <p:grpSp>
          <p:nvGrpSpPr>
            <p:cNvPr id="15" name="Group 14"/>
            <p:cNvGrpSpPr/>
            <p:nvPr/>
          </p:nvGrpSpPr>
          <p:grpSpPr>
            <a:xfrm>
              <a:off x="1292351" y="2918563"/>
              <a:ext cx="2868653" cy="942500"/>
              <a:chOff x="2173512" y="4268193"/>
              <a:chExt cx="2631850" cy="925809"/>
            </a:xfrm>
            <a:solidFill>
              <a:schemeClr val="accent2"/>
            </a:solidFill>
          </p:grpSpPr>
          <p:grpSp>
            <p:nvGrpSpPr>
              <p:cNvPr id="24" name="Group 23"/>
              <p:cNvGrpSpPr/>
              <p:nvPr/>
            </p:nvGrpSpPr>
            <p:grpSpPr>
              <a:xfrm>
                <a:off x="2211880" y="4268193"/>
                <a:ext cx="2593482" cy="925809"/>
                <a:chOff x="2211880" y="4268193"/>
                <a:chExt cx="2593482" cy="925809"/>
              </a:xfrm>
              <a:grpFill/>
            </p:grpSpPr>
            <p:sp>
              <p:nvSpPr>
                <p:cNvPr id="26" name="Curved Up Arrow 25"/>
                <p:cNvSpPr/>
                <p:nvPr/>
              </p:nvSpPr>
              <p:spPr>
                <a:xfrm rot="21435712">
                  <a:off x="2211880" y="4322465"/>
                  <a:ext cx="2563192" cy="871537"/>
                </a:xfrm>
                <a:prstGeom prst="curved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black"/>
                    </a:solidFill>
                    <a:latin typeface="Calibri" panose="020F0502020204030204" pitchFamily="34" charset="0"/>
                  </a:endParaRPr>
                </a:p>
              </p:txBody>
            </p:sp>
            <p:sp>
              <p:nvSpPr>
                <p:cNvPr id="27" name="Rectangle 26"/>
                <p:cNvSpPr/>
                <p:nvPr/>
              </p:nvSpPr>
              <p:spPr>
                <a:xfrm>
                  <a:off x="4628095" y="4335742"/>
                  <a:ext cx="177267" cy="33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panose="020F0502020204030204" pitchFamily="34" charset="0"/>
                  </a:endParaRPr>
                </a:p>
              </p:txBody>
            </p:sp>
            <p:sp>
              <p:nvSpPr>
                <p:cNvPr id="28" name="Oval 27"/>
                <p:cNvSpPr/>
                <p:nvPr/>
              </p:nvSpPr>
              <p:spPr>
                <a:xfrm rot="21435712">
                  <a:off x="4295807" y="4268193"/>
                  <a:ext cx="390525" cy="3336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panose="020F0502020204030204" pitchFamily="34" charset="0"/>
                  </a:endParaRPr>
                </a:p>
              </p:txBody>
            </p:sp>
          </p:grpSp>
          <p:sp>
            <p:nvSpPr>
              <p:cNvPr id="25" name="Oval 24"/>
              <p:cNvSpPr/>
              <p:nvPr/>
            </p:nvSpPr>
            <p:spPr>
              <a:xfrm rot="21435712">
                <a:off x="2173512" y="4274285"/>
                <a:ext cx="318946" cy="3154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panose="020F0502020204030204" pitchFamily="34" charset="0"/>
                </a:endParaRPr>
              </a:p>
            </p:txBody>
          </p:sp>
        </p:grpSp>
        <p:sp>
          <p:nvSpPr>
            <p:cNvPr id="16" name="Rectangle 15"/>
            <p:cNvSpPr/>
            <p:nvPr/>
          </p:nvSpPr>
          <p:spPr>
            <a:xfrm>
              <a:off x="1788701" y="3876580"/>
              <a:ext cx="1800855" cy="974685"/>
            </a:xfrm>
            <a:prstGeom prst="rect">
              <a:avLst/>
            </a:prstGeom>
          </p:spPr>
          <p:txBody>
            <a:bodyPr wrap="square">
              <a:spAutoFit/>
            </a:bodyPr>
            <a:lstStyle/>
            <a:p>
              <a:pPr algn="ctr"/>
              <a:r>
                <a:rPr lang="en-US" sz="1600" b="1" i="1" dirty="0">
                  <a:solidFill>
                    <a:prstClr val="white"/>
                  </a:solidFill>
                  <a:latin typeface="Calibri" panose="020F0502020204030204" pitchFamily="34" charset="0"/>
                  <a:cs typeface="Arial" panose="020B0604020202020204" pitchFamily="34" charset="0"/>
                </a:rPr>
                <a:t>Increase the use of clinical preventive services</a:t>
              </a:r>
            </a:p>
          </p:txBody>
        </p:sp>
        <p:sp>
          <p:nvSpPr>
            <p:cNvPr id="17" name="Rectangle 16"/>
            <p:cNvSpPr/>
            <p:nvPr/>
          </p:nvSpPr>
          <p:spPr>
            <a:xfrm>
              <a:off x="4928136" y="3854490"/>
              <a:ext cx="2089397" cy="974685"/>
            </a:xfrm>
            <a:prstGeom prst="rect">
              <a:avLst/>
            </a:prstGeom>
          </p:spPr>
          <p:txBody>
            <a:bodyPr wrap="square">
              <a:spAutoFit/>
            </a:bodyPr>
            <a:lstStyle/>
            <a:p>
              <a:pPr algn="ctr"/>
              <a:r>
                <a:rPr lang="en-US" sz="1600" b="1" i="1" dirty="0">
                  <a:solidFill>
                    <a:prstClr val="white"/>
                  </a:solidFill>
                  <a:latin typeface="Calibri" panose="020F0502020204030204" pitchFamily="34" charset="0"/>
                  <a:cs typeface="Arial" panose="020B0604020202020204" pitchFamily="34" charset="0"/>
                </a:rPr>
                <a:t>Provide services that extend care outside the clinical setting</a:t>
              </a:r>
            </a:p>
          </p:txBody>
        </p:sp>
        <p:sp>
          <p:nvSpPr>
            <p:cNvPr id="18" name="Freeform 17"/>
            <p:cNvSpPr>
              <a:spLocks noChangeAspect="1" noEditPoints="1"/>
            </p:cNvSpPr>
            <p:nvPr/>
          </p:nvSpPr>
          <p:spPr bwMode="auto">
            <a:xfrm>
              <a:off x="7877421" y="2133601"/>
              <a:ext cx="2803911" cy="2941748"/>
            </a:xfrm>
            <a:custGeom>
              <a:avLst/>
              <a:gdLst>
                <a:gd name="T0" fmla="*/ 51 w 102"/>
                <a:gd name="T1" fmla="*/ 0 h 121"/>
                <a:gd name="T2" fmla="*/ 1 w 102"/>
                <a:gd name="T3" fmla="*/ 19 h 121"/>
                <a:gd name="T4" fmla="*/ 12 w 102"/>
                <a:gd name="T5" fmla="*/ 107 h 121"/>
                <a:gd name="T6" fmla="*/ 51 w 102"/>
                <a:gd name="T7" fmla="*/ 121 h 121"/>
                <a:gd name="T8" fmla="*/ 91 w 102"/>
                <a:gd name="T9" fmla="*/ 107 h 121"/>
                <a:gd name="T10" fmla="*/ 101 w 102"/>
                <a:gd name="T11" fmla="*/ 19 h 121"/>
                <a:gd name="T12" fmla="*/ 51 w 102"/>
                <a:gd name="T13" fmla="*/ 0 h 121"/>
                <a:gd name="T14" fmla="*/ 51 w 102"/>
                <a:gd name="T15" fmla="*/ 32 h 121"/>
                <a:gd name="T16" fmla="*/ 12 w 102"/>
                <a:gd name="T17" fmla="*/ 21 h 121"/>
                <a:gd name="T18" fmla="*/ 51 w 102"/>
                <a:gd name="T19" fmla="*/ 9 h 121"/>
                <a:gd name="T20" fmla="*/ 91 w 102"/>
                <a:gd name="T21" fmla="*/ 21 h 121"/>
                <a:gd name="T22" fmla="*/ 51 w 102"/>
                <a:gd name="T23"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21">
                  <a:moveTo>
                    <a:pt x="51" y="0"/>
                  </a:moveTo>
                  <a:cubicBezTo>
                    <a:pt x="20" y="0"/>
                    <a:pt x="0" y="11"/>
                    <a:pt x="1" y="19"/>
                  </a:cubicBezTo>
                  <a:cubicBezTo>
                    <a:pt x="12" y="107"/>
                    <a:pt x="12" y="107"/>
                    <a:pt x="12" y="107"/>
                  </a:cubicBezTo>
                  <a:cubicBezTo>
                    <a:pt x="12" y="110"/>
                    <a:pt x="28" y="121"/>
                    <a:pt x="51" y="121"/>
                  </a:cubicBezTo>
                  <a:cubicBezTo>
                    <a:pt x="74" y="121"/>
                    <a:pt x="90" y="110"/>
                    <a:pt x="91" y="107"/>
                  </a:cubicBezTo>
                  <a:cubicBezTo>
                    <a:pt x="101" y="19"/>
                    <a:pt x="101" y="19"/>
                    <a:pt x="101" y="19"/>
                  </a:cubicBezTo>
                  <a:cubicBezTo>
                    <a:pt x="102" y="11"/>
                    <a:pt x="83" y="0"/>
                    <a:pt x="51" y="0"/>
                  </a:cubicBezTo>
                  <a:close/>
                  <a:moveTo>
                    <a:pt x="51" y="32"/>
                  </a:moveTo>
                  <a:cubicBezTo>
                    <a:pt x="28" y="32"/>
                    <a:pt x="12" y="24"/>
                    <a:pt x="12" y="21"/>
                  </a:cubicBezTo>
                  <a:cubicBezTo>
                    <a:pt x="12" y="18"/>
                    <a:pt x="28" y="9"/>
                    <a:pt x="51" y="9"/>
                  </a:cubicBezTo>
                  <a:cubicBezTo>
                    <a:pt x="74" y="9"/>
                    <a:pt x="91" y="18"/>
                    <a:pt x="91" y="21"/>
                  </a:cubicBezTo>
                  <a:cubicBezTo>
                    <a:pt x="91" y="24"/>
                    <a:pt x="74" y="32"/>
                    <a:pt x="51" y="32"/>
                  </a:cubicBezTo>
                  <a:close/>
                </a:path>
              </a:pathLst>
            </a:custGeom>
            <a:solidFill>
              <a:schemeClr val="accent4">
                <a:lumMod val="75000"/>
              </a:schemeClr>
            </a:solidFill>
            <a:ln>
              <a:noFill/>
            </a:ln>
            <a:extLst/>
          </p:spPr>
          <p:txBody>
            <a:bodyPr vert="horz" wrap="square" lIns="68580" tIns="34290" rIns="68580" bIns="34290" numCol="1" anchor="t" anchorCtr="0" compatLnSpc="1">
              <a:prstTxWarp prst="textNoShape">
                <a:avLst/>
              </a:prstTxWarp>
            </a:bodyPr>
            <a:lstStyle/>
            <a:p>
              <a:endParaRPr lang="en-US" sz="1500" dirty="0">
                <a:solidFill>
                  <a:prstClr val="black"/>
                </a:solidFill>
                <a:latin typeface="Calibri" panose="020F0502020204030204" pitchFamily="34" charset="0"/>
              </a:endParaRPr>
            </a:p>
          </p:txBody>
        </p:sp>
        <p:sp>
          <p:nvSpPr>
            <p:cNvPr id="19" name="Rectangle 18"/>
            <p:cNvSpPr/>
            <p:nvPr/>
          </p:nvSpPr>
          <p:spPr bwMode="gray">
            <a:xfrm>
              <a:off x="7535722" y="1338643"/>
              <a:ext cx="3679006" cy="668356"/>
            </a:xfrm>
            <a:prstGeom prst="rect">
              <a:avLst/>
            </a:prstGeom>
          </p:spPr>
          <p:txBody>
            <a:bodyPr wrap="square" lIns="0" tIns="0" rIns="0" bIns="0" anchor="ctr">
              <a:spAutoFit/>
            </a:bodyPr>
            <a:lstStyle/>
            <a:p>
              <a:pPr algn="ctr"/>
              <a:r>
                <a:rPr lang="en-US" sz="2400" b="1" dirty="0">
                  <a:solidFill>
                    <a:srgbClr val="002060"/>
                  </a:solidFill>
                  <a:latin typeface="Calibri" panose="020F0502020204030204" pitchFamily="34" charset="0"/>
                  <a:cs typeface="Arial" panose="020B0604020202020204" pitchFamily="34" charset="0"/>
                </a:rPr>
                <a:t>Community-Wide Prevention</a:t>
              </a:r>
            </a:p>
          </p:txBody>
        </p:sp>
        <p:sp>
          <p:nvSpPr>
            <p:cNvPr id="20" name="Rectangle 19"/>
            <p:cNvSpPr/>
            <p:nvPr/>
          </p:nvSpPr>
          <p:spPr>
            <a:xfrm>
              <a:off x="8192125" y="3806492"/>
              <a:ext cx="2237335" cy="974685"/>
            </a:xfrm>
            <a:prstGeom prst="rect">
              <a:avLst/>
            </a:prstGeom>
          </p:spPr>
          <p:txBody>
            <a:bodyPr wrap="square">
              <a:spAutoFit/>
            </a:bodyPr>
            <a:lstStyle/>
            <a:p>
              <a:pPr algn="ctr"/>
              <a:r>
                <a:rPr lang="en-US" sz="1600" b="1" i="1" dirty="0">
                  <a:solidFill>
                    <a:prstClr val="white"/>
                  </a:solidFill>
                  <a:latin typeface="Calibri" panose="020F0502020204030204" pitchFamily="34" charset="0"/>
                  <a:cs typeface="Arial" panose="020B0604020202020204" pitchFamily="34" charset="0"/>
                </a:rPr>
                <a:t>Implement interventions that reach whole populations</a:t>
              </a:r>
            </a:p>
          </p:txBody>
        </p:sp>
        <p:sp>
          <p:nvSpPr>
            <p:cNvPr id="21" name="TextBox 20"/>
            <p:cNvSpPr txBox="1"/>
            <p:nvPr/>
          </p:nvSpPr>
          <p:spPr>
            <a:xfrm>
              <a:off x="2485839" y="3096031"/>
              <a:ext cx="406581" cy="606300"/>
            </a:xfrm>
            <a:prstGeom prst="rect">
              <a:avLst/>
            </a:prstGeom>
            <a:noFill/>
          </p:spPr>
          <p:txBody>
            <a:bodyPr wrap="square" lIns="27000" tIns="27000" rIns="27000" bIns="27000" rtlCol="0" anchor="ctr" anchorCtr="0">
              <a:spAutoFit/>
            </a:bodyPr>
            <a:lstStyle/>
            <a:p>
              <a:r>
                <a:rPr lang="en-US" sz="4000" b="1" dirty="0">
                  <a:solidFill>
                    <a:prstClr val="white"/>
                  </a:solidFill>
                  <a:latin typeface="Calibri" panose="020F0502020204030204" pitchFamily="34" charset="0"/>
                </a:rPr>
                <a:t>1</a:t>
              </a:r>
            </a:p>
          </p:txBody>
        </p:sp>
        <p:sp>
          <p:nvSpPr>
            <p:cNvPr id="22" name="TextBox 21"/>
            <p:cNvSpPr txBox="1"/>
            <p:nvPr/>
          </p:nvSpPr>
          <p:spPr>
            <a:xfrm>
              <a:off x="5856800" y="3120302"/>
              <a:ext cx="406581" cy="606300"/>
            </a:xfrm>
            <a:prstGeom prst="rect">
              <a:avLst/>
            </a:prstGeom>
            <a:noFill/>
          </p:spPr>
          <p:txBody>
            <a:bodyPr wrap="square" lIns="27000" tIns="27000" rIns="27000" bIns="27000" rtlCol="0" anchor="ctr" anchorCtr="0">
              <a:spAutoFit/>
            </a:bodyPr>
            <a:lstStyle/>
            <a:p>
              <a:r>
                <a:rPr lang="en-US" sz="4000" b="1" dirty="0">
                  <a:solidFill>
                    <a:prstClr val="white"/>
                  </a:solidFill>
                  <a:latin typeface="Calibri" panose="020F0502020204030204" pitchFamily="34" charset="0"/>
                </a:rPr>
                <a:t>2</a:t>
              </a:r>
            </a:p>
          </p:txBody>
        </p:sp>
        <p:sp>
          <p:nvSpPr>
            <p:cNvPr id="23" name="TextBox 22"/>
            <p:cNvSpPr txBox="1"/>
            <p:nvPr/>
          </p:nvSpPr>
          <p:spPr>
            <a:xfrm>
              <a:off x="9174915" y="3072906"/>
              <a:ext cx="406581" cy="606300"/>
            </a:xfrm>
            <a:prstGeom prst="rect">
              <a:avLst/>
            </a:prstGeom>
            <a:noFill/>
          </p:spPr>
          <p:txBody>
            <a:bodyPr wrap="square" lIns="27000" tIns="27000" rIns="27000" bIns="27000" rtlCol="0" anchor="ctr" anchorCtr="0">
              <a:spAutoFit/>
            </a:bodyPr>
            <a:lstStyle/>
            <a:p>
              <a:r>
                <a:rPr lang="en-US" sz="4000" b="1" dirty="0">
                  <a:solidFill>
                    <a:prstClr val="white"/>
                  </a:solidFill>
                  <a:latin typeface="Calibri" panose="020F0502020204030204" pitchFamily="34" charset="0"/>
                </a:rPr>
                <a:t>3</a:t>
              </a:r>
            </a:p>
          </p:txBody>
        </p:sp>
      </p:grpSp>
    </p:spTree>
    <p:extLst>
      <p:ext uri="{BB962C8B-B14F-4D97-AF65-F5344CB8AC3E}">
        <p14:creationId xmlns:p14="http://schemas.microsoft.com/office/powerpoint/2010/main" val="207214143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ormAutofit/>
          </a:bodyPr>
          <a:lstStyle/>
          <a:p>
            <a:pPr algn="ctr"/>
            <a:r>
              <a:rPr lang="en-US" b="1" dirty="0">
                <a:solidFill>
                  <a:srgbClr val="000099"/>
                </a:solidFill>
                <a:latin typeface="Calibri" panose="020F0502020204030204" pitchFamily="34" charset="0"/>
              </a:rPr>
              <a:t>Bucket 1: Traditional Clinical Approaches</a:t>
            </a:r>
            <a:endParaRPr lang="en-US" dirty="0">
              <a:solidFill>
                <a:srgbClr val="000099"/>
              </a:solidFill>
              <a:latin typeface="Calibri" panose="020F0502020204030204" pitchFamily="34" charset="0"/>
            </a:endParaRPr>
          </a:p>
        </p:txBody>
      </p:sp>
      <p:sp>
        <p:nvSpPr>
          <p:cNvPr id="6" name="Subtitle 5"/>
          <p:cNvSpPr>
            <a:spLocks noGrp="1"/>
          </p:cNvSpPr>
          <p:nvPr>
            <p:ph type="body" sz="quarter" idx="10"/>
          </p:nvPr>
        </p:nvSpPr>
        <p:spPr/>
        <p:txBody>
          <a:bodyPr/>
          <a:lstStyle/>
          <a:p>
            <a:pPr marL="0" indent="0" algn="ctr">
              <a:buNone/>
            </a:pPr>
            <a:r>
              <a:rPr lang="en-US" i="1" dirty="0">
                <a:solidFill>
                  <a:srgbClr val="5F5F5F"/>
                </a:solidFill>
                <a:latin typeface="Calibri" panose="020F0502020204030204" pitchFamily="34" charset="0"/>
              </a:rPr>
              <a:t>Focus on Preventive Care</a:t>
            </a:r>
          </a:p>
        </p:txBody>
      </p:sp>
      <p:pic>
        <p:nvPicPr>
          <p:cNvPr id="3" name="Picture 2"/>
          <p:cNvPicPr>
            <a:picLocks noChangeAspect="1"/>
          </p:cNvPicPr>
          <p:nvPr/>
        </p:nvPicPr>
        <p:blipFill rotWithShape="1">
          <a:blip r:embed="rId2"/>
          <a:srcRect t="16369" r="68213" b="17235"/>
          <a:stretch/>
        </p:blipFill>
        <p:spPr>
          <a:xfrm>
            <a:off x="3141407" y="2288056"/>
            <a:ext cx="3050259" cy="3156141"/>
          </a:xfrm>
          <a:prstGeom prst="rect">
            <a:avLst/>
          </a:prstGeom>
        </p:spPr>
      </p:pic>
    </p:spTree>
    <p:extLst>
      <p:ext uri="{BB962C8B-B14F-4D97-AF65-F5344CB8AC3E}">
        <p14:creationId xmlns:p14="http://schemas.microsoft.com/office/powerpoint/2010/main" val="3184007953"/>
      </p:ext>
    </p:extLst>
  </p:cSld>
  <p:clrMapOvr>
    <a:masterClrMapping/>
  </p:clrMapOvr>
  <p:transition>
    <p:fade/>
  </p:transition>
</p:sld>
</file>

<file path=ppt/theme/theme1.xml><?xml version="1.0" encoding="utf-8"?>
<a:theme xmlns:a="http://schemas.openxmlformats.org/drawingml/2006/main" name="Quadrant">
  <a:themeElements>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5455</TotalTime>
  <Words>1335</Words>
  <Application>Microsoft Office PowerPoint</Application>
  <PresentationFormat>On-screen Show (4:3)</PresentationFormat>
  <Paragraphs>216</Paragraphs>
  <Slides>28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MS PGothic</vt:lpstr>
      <vt:lpstr>Arial</vt:lpstr>
      <vt:lpstr>Calibri</vt:lpstr>
      <vt:lpstr>Courier New</vt:lpstr>
      <vt:lpstr>inherit</vt:lpstr>
      <vt:lpstr>Myriad Web Pro</vt:lpstr>
      <vt:lpstr>Times New Roman</vt:lpstr>
      <vt:lpstr>Wingdings</vt:lpstr>
      <vt:lpstr>Quadrant</vt:lpstr>
      <vt:lpstr>Improving Health At a Time of Change and Uncertainty</vt:lpstr>
      <vt:lpstr>About TFAH: Who We Are</vt:lpstr>
      <vt:lpstr>     Who Am I?</vt:lpstr>
      <vt:lpstr>   Meet Fran Edwards:</vt:lpstr>
      <vt:lpstr>Insurance and Quality Care Help… But they Aren’t Enough</vt:lpstr>
      <vt:lpstr>  What would help Ms. Edwards?</vt:lpstr>
      <vt:lpstr>   Become a Chief Health Strategist</vt:lpstr>
      <vt:lpstr>The 3 Buckets of Prevention</vt:lpstr>
      <vt:lpstr>Bucket 1: Traditional Clinical Approaches</vt:lpstr>
      <vt:lpstr>Development of 6|18 Initiative</vt:lpstr>
      <vt:lpstr>Bucket 2: Innovative Patient-Centered Care</vt:lpstr>
      <vt:lpstr>To Address Asthma: Healthy Home Risk Reduction</vt:lpstr>
      <vt:lpstr>Bucket 3: Community-Wide Health </vt:lpstr>
      <vt:lpstr>PowerPoint Presentation</vt:lpstr>
      <vt:lpstr>                 </vt:lpstr>
      <vt:lpstr>     What Makes The HI-5 List Different?</vt:lpstr>
      <vt:lpstr>14 Evidence-Based, Community-Wide Interventions </vt:lpstr>
      <vt:lpstr>     Tobacco Control Interventions</vt:lpstr>
      <vt:lpstr>   Early Childhood Education (ECE)</vt:lpstr>
      <vt:lpstr>24 Million Could Lose Insurance</vt:lpstr>
      <vt:lpstr>Proposed Federal Cuts in Many Agencies That Affect Health</vt:lpstr>
      <vt:lpstr>   Our Response:  Protect the Prevention and    Public Health Fund</vt:lpstr>
      <vt:lpstr>PowerPoint Presentation</vt:lpstr>
      <vt:lpstr>   Our Response: Fight for Resources at the    State, Local, Tribal and Territorial Levels</vt:lpstr>
      <vt:lpstr>  To see what’s at stake:   Healthy Communities Navigator</vt:lpstr>
      <vt:lpstr>    Our Response: Protect Access to Free         Prevention Services  </vt:lpstr>
      <vt:lpstr>  Her Needs Are the Same…       Are they less likely to be met?</vt:lpstr>
      <vt:lpstr>  She Needs Our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Challenges - 2017</dc:title>
  <dc:creator>Ryan Durga</dc:creator>
  <cp:lastModifiedBy>John Auerbach</cp:lastModifiedBy>
  <cp:revision>360</cp:revision>
  <cp:lastPrinted>2017-02-10T19:32:06Z</cp:lastPrinted>
  <dcterms:created xsi:type="dcterms:W3CDTF">2017-02-09T15:11:38Z</dcterms:created>
  <dcterms:modified xsi:type="dcterms:W3CDTF">2017-04-19T16:53:59Z</dcterms:modified>
</cp:coreProperties>
</file>