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2"/>
  </p:notesMasterIdLst>
  <p:sldIdLst>
    <p:sldId id="258" r:id="rId2"/>
    <p:sldId id="259" r:id="rId3"/>
    <p:sldId id="266" r:id="rId4"/>
    <p:sldId id="264" r:id="rId5"/>
    <p:sldId id="263" r:id="rId6"/>
    <p:sldId id="271" r:id="rId7"/>
    <p:sldId id="270" r:id="rId8"/>
    <p:sldId id="261" r:id="rId9"/>
    <p:sldId id="26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107"/>
  </p:normalViewPr>
  <p:slideViewPr>
    <p:cSldViewPr>
      <p:cViewPr varScale="1">
        <p:scale>
          <a:sx n="90" d="100"/>
          <a:sy n="90" d="100"/>
        </p:scale>
        <p:origin x="5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CAC2-74C4-4168-8C64-108F6615A7A1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9E010-38C8-49F9-B06E-71AC8C090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9E010-38C8-49F9-B06E-71AC8C090C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698" y="0"/>
            <a:ext cx="7863804" cy="5257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54964" y="0"/>
            <a:ext cx="1189037" cy="525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73476" y="6354763"/>
            <a:ext cx="42809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254061"/>
                </a:solidFill>
                <a:latin typeface="Calibri" pitchFamily="34" charset="0"/>
              </a:rPr>
              <a:t>WeArePublicHealth.org     twitter.com/Maricopahealth     facebook.com/MCDPH</a:t>
            </a:r>
          </a:p>
        </p:txBody>
      </p:sp>
      <p:pic>
        <p:nvPicPr>
          <p:cNvPr id="7" name="Picture 3" descr="PH Letterhead 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3" y="5897564"/>
            <a:ext cx="2795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" y="5350165"/>
            <a:ext cx="7864475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55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3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99" y="0"/>
            <a:ext cx="3858491" cy="6858000"/>
          </a:xfrm>
        </p:spPr>
        <p:txBody>
          <a:bodyPr tIns="411480" bIns="411480"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114805" y="502952"/>
            <a:ext cx="4571995" cy="59438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tx2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tx2"/>
              </a:buClr>
              <a:buFont typeface="Calibri" pitchFamily="34" charset="0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tx2"/>
              </a:buClr>
              <a:buFont typeface="Calibri" pitchFamily="34" charset="0"/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4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9525" y="0"/>
            <a:ext cx="78644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1890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503238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45952" y="1600200"/>
            <a:ext cx="7040848" cy="48466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Clr>
                <a:schemeClr val="tx2"/>
              </a:buClr>
              <a:buFont typeface="Calibri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Font typeface="Calibri" pitchFamily="34" charset="0"/>
              <a:buChar char="–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Font typeface="Calibri" pitchFamily="34" charset="0"/>
              <a:buChar char="»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"/>
            <a:ext cx="7863804" cy="1378527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5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 2 Colum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9525" y="0"/>
            <a:ext cx="78644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1890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503238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486390" y="1600201"/>
            <a:ext cx="3200455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Clr>
                <a:schemeClr val="tx2"/>
              </a:buClr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Font typeface="Calibri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Font typeface="Calibri" pitchFamily="34" charset="0"/>
              <a:buChar char="»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3"/>
          </p:nvPr>
        </p:nvSpPr>
        <p:spPr>
          <a:xfrm>
            <a:off x="1737302" y="1600221"/>
            <a:ext cx="3200455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1pPr>
            <a:lvl2pPr marL="742950" indent="-285750">
              <a:buClr>
                <a:schemeClr val="tx2"/>
              </a:buClr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1600200" indent="-228600">
              <a:buClr>
                <a:schemeClr val="tx2"/>
              </a:buClr>
              <a:buFont typeface="Calibri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tx2"/>
              </a:buClr>
              <a:buFont typeface="Calibri" pitchFamily="34" charset="0"/>
              <a:buChar char="»"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1"/>
            <a:ext cx="7863804" cy="1378527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9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73476" y="6354763"/>
            <a:ext cx="42809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254061"/>
                </a:solidFill>
                <a:latin typeface="Calibri" pitchFamily="34" charset="0"/>
              </a:rPr>
              <a:t>WeArePublicHealth.org     twitter.com/Maricopahealth     facebook.com/MCDPH</a:t>
            </a:r>
          </a:p>
        </p:txBody>
      </p:sp>
      <p:pic>
        <p:nvPicPr>
          <p:cNvPr id="6" name="Picture 2" descr="PH Letterhead 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3" y="5897564"/>
            <a:ext cx="2795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0" y="5349876"/>
            <a:ext cx="8686800" cy="54768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846637" y="0"/>
            <a:ext cx="4297363" cy="5257800"/>
          </a:xfrm>
          <a:prstGeom prst="rect">
            <a:avLst/>
          </a:prstGeom>
          <a:noFill/>
        </p:spPr>
        <p:txBody>
          <a:bodyPr anchor="ctr" anchorCtr="1"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54880" cy="5257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4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73476" y="6354763"/>
            <a:ext cx="42809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254061"/>
                </a:solidFill>
                <a:latin typeface="Calibri" pitchFamily="34" charset="0"/>
              </a:rPr>
              <a:t>WeArePublicHealth.org     twitter.com/Maricopahealth     facebook.com/MCDPH</a:t>
            </a:r>
          </a:p>
        </p:txBody>
      </p:sp>
      <p:pic>
        <p:nvPicPr>
          <p:cNvPr id="6" name="Picture 2" descr="PH Letterhead 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3" y="5897564"/>
            <a:ext cx="2795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62749" y="-15875"/>
            <a:ext cx="2381251" cy="45418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0" y="5334000"/>
            <a:ext cx="9144000" cy="471468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675097" cy="4526269"/>
          </a:xfrm>
          <a:prstGeom prst="rect">
            <a:avLst/>
          </a:prstGeom>
        </p:spPr>
        <p:txBody>
          <a:bodyPr anchor="ctr" anchorCtr="1"/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24400"/>
            <a:ext cx="9144000" cy="609600"/>
          </a:xfrm>
          <a:noFill/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14802" y="6354763"/>
            <a:ext cx="42809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254061"/>
                </a:solidFill>
                <a:latin typeface="Calibri" pitchFamily="34" charset="0"/>
              </a:rPr>
              <a:t>WeArePublicHealth.org     twitter.com/Maricopahealth     facebook.com/MCDPH</a:t>
            </a:r>
          </a:p>
        </p:txBody>
      </p:sp>
      <p:pic>
        <p:nvPicPr>
          <p:cNvPr id="6" name="Picture 2" descr="PH Letterhead 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13" y="5897564"/>
            <a:ext cx="27955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200" y="4618038"/>
            <a:ext cx="82296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57200" y="5350165"/>
            <a:ext cx="8229600" cy="547688"/>
          </a:xfrm>
          <a:prstGeom prst="rect">
            <a:avLst/>
          </a:prstGeom>
        </p:spPr>
        <p:txBody>
          <a:bodyPr lIns="91440"/>
          <a:lstStyle>
            <a:lvl1pPr marL="0" indent="0" algn="ctr">
              <a:buNone/>
              <a:defRPr sz="24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" y="-1"/>
            <a:ext cx="8229600" cy="4343391"/>
          </a:xfrm>
          <a:prstGeom prst="rect">
            <a:avLst/>
          </a:prstGeom>
        </p:spPr>
        <p:txBody>
          <a:bodyPr anchor="ctr" anchorCtr="1"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69" y="4724401"/>
            <a:ext cx="8217131" cy="609599"/>
          </a:xfrm>
          <a:noFill/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9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hapt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1890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9525" y="-12700"/>
            <a:ext cx="7864475" cy="527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5165725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279526" y="5257800"/>
            <a:ext cx="7863804" cy="990600"/>
          </a:xfrm>
          <a:noFill/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7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/Transition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1890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9525" y="-12700"/>
            <a:ext cx="7864475" cy="5270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5165725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 flipH="1"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ate Placeholder 11"/>
          <p:cNvSpPr>
            <a:spLocks noGrp="1"/>
          </p:cNvSpPr>
          <p:nvPr>
            <p:ph type="dt" sz="half" idx="14"/>
          </p:nvPr>
        </p:nvSpPr>
        <p:spPr>
          <a:xfrm>
            <a:off x="7598151" y="6446838"/>
            <a:ext cx="1554163" cy="411162"/>
          </a:xfrm>
        </p:spPr>
        <p:txBody>
          <a:bodyPr/>
          <a:lstStyle/>
          <a:p>
            <a:fld id="{05C38615-D42C-4FF2-AEB5-BB3B63BDA6C9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1279525" y="6446838"/>
            <a:ext cx="6310312" cy="41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0" y="6446838"/>
            <a:ext cx="1189037" cy="411162"/>
          </a:xfrm>
        </p:spPr>
        <p:txBody>
          <a:bodyPr/>
          <a:lstStyle>
            <a:lvl1pPr algn="r">
              <a:defRPr/>
            </a:lvl1pPr>
          </a:lstStyle>
          <a:p>
            <a:fld id="{E4426CF3-2378-4F03-9E2E-A138F9194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5257800"/>
            <a:ext cx="7863804" cy="990600"/>
          </a:xfrm>
          <a:noFill/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hapt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5257800"/>
            <a:ext cx="7863804" cy="16002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1890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5165725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79524" y="0"/>
            <a:ext cx="7864475" cy="52577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Chapter/Transition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5257800"/>
            <a:ext cx="7863804" cy="1066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1890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5165725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79524" y="0"/>
            <a:ext cx="7864475" cy="52577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 flipH="1"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11"/>
          <p:cNvSpPr>
            <a:spLocks noGrp="1"/>
          </p:cNvSpPr>
          <p:nvPr>
            <p:ph type="dt" sz="half" idx="15"/>
          </p:nvPr>
        </p:nvSpPr>
        <p:spPr>
          <a:xfrm>
            <a:off x="7598151" y="6446838"/>
            <a:ext cx="1554163" cy="411162"/>
          </a:xfrm>
        </p:spPr>
        <p:txBody>
          <a:bodyPr/>
          <a:lstStyle/>
          <a:p>
            <a:fld id="{810AA345-F1E9-48E9-9CDA-09061DCA1C8E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6"/>
          </p:nvPr>
        </p:nvSpPr>
        <p:spPr>
          <a:xfrm>
            <a:off x="1279525" y="6446838"/>
            <a:ext cx="6310312" cy="41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7"/>
          </p:nvPr>
        </p:nvSpPr>
        <p:spPr>
          <a:xfrm>
            <a:off x="0" y="6446838"/>
            <a:ext cx="1189037" cy="411162"/>
          </a:xfrm>
        </p:spPr>
        <p:txBody>
          <a:bodyPr/>
          <a:lstStyle>
            <a:lvl1pPr algn="r">
              <a:defRPr/>
            </a:lvl1pPr>
          </a:lstStyle>
          <a:p>
            <a:fld id="{E4426CF3-2378-4F03-9E2E-A138F9194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6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_Chapter/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1" r="21720" b="22164"/>
          <a:stretch/>
        </p:blipFill>
        <p:spPr>
          <a:xfrm>
            <a:off x="382845" y="5166341"/>
            <a:ext cx="805912" cy="74295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79525" y="0"/>
            <a:ext cx="7864475" cy="527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5257802"/>
            <a:ext cx="7863804" cy="990599"/>
          </a:xfrm>
          <a:noFill/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0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_Chapter/Transition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1890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1" r="21720" b="22164"/>
          <a:stretch/>
        </p:blipFill>
        <p:spPr>
          <a:xfrm>
            <a:off x="382845" y="5166341"/>
            <a:ext cx="805912" cy="742950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79525" y="0"/>
            <a:ext cx="7864475" cy="5270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 flipH="1"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1"/>
          <p:cNvSpPr>
            <a:spLocks noGrp="1"/>
          </p:cNvSpPr>
          <p:nvPr>
            <p:ph type="dt" sz="half" idx="15"/>
          </p:nvPr>
        </p:nvSpPr>
        <p:spPr>
          <a:xfrm>
            <a:off x="7598151" y="6446838"/>
            <a:ext cx="1554163" cy="411162"/>
          </a:xfrm>
        </p:spPr>
        <p:txBody>
          <a:bodyPr/>
          <a:lstStyle/>
          <a:p>
            <a:fld id="{BB337CFA-9046-44BB-BA18-B5A293CA8E23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16"/>
          </p:nvPr>
        </p:nvSpPr>
        <p:spPr>
          <a:xfrm>
            <a:off x="1279525" y="6446838"/>
            <a:ext cx="6310312" cy="41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17"/>
          </p:nvPr>
        </p:nvSpPr>
        <p:spPr>
          <a:xfrm>
            <a:off x="0" y="6446838"/>
            <a:ext cx="1189037" cy="411162"/>
          </a:xfrm>
        </p:spPr>
        <p:txBody>
          <a:bodyPr/>
          <a:lstStyle>
            <a:lvl1pPr algn="r">
              <a:defRPr/>
            </a:lvl1pPr>
          </a:lstStyle>
          <a:p>
            <a:fld id="{E4426CF3-2378-4F03-9E2E-A138F9194D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5257802"/>
            <a:ext cx="7863804" cy="990599"/>
          </a:xfrm>
          <a:noFill/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1"/>
            <a:ext cx="7863804" cy="4068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1"/>
            <a:ext cx="1189039" cy="4068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3063875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79476" y="4161458"/>
            <a:ext cx="78644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279526" y="4617708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279526" y="5351109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79577" y="5807360"/>
            <a:ext cx="78643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340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 Info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 flipH="1"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0197" y="0"/>
            <a:ext cx="7863804" cy="406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11890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3063875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79476" y="4161458"/>
            <a:ext cx="78644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1279526" y="4617708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1279526" y="5351109"/>
            <a:ext cx="786442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79577" y="5807360"/>
            <a:ext cx="7864375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1"/>
          <p:cNvSpPr>
            <a:spLocks noGrp="1"/>
          </p:cNvSpPr>
          <p:nvPr>
            <p:ph type="dt" sz="half" idx="18"/>
          </p:nvPr>
        </p:nvSpPr>
        <p:spPr>
          <a:xfrm>
            <a:off x="7598151" y="6446838"/>
            <a:ext cx="1554163" cy="411162"/>
          </a:xfrm>
        </p:spPr>
        <p:txBody>
          <a:bodyPr/>
          <a:lstStyle/>
          <a:p>
            <a:fld id="{838B0AD0-4FB5-46B1-9925-4ACD26FC6C6E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18" name="Footer Placeholder 12"/>
          <p:cNvSpPr>
            <a:spLocks noGrp="1"/>
          </p:cNvSpPr>
          <p:nvPr>
            <p:ph type="ftr" sz="quarter" idx="19"/>
          </p:nvPr>
        </p:nvSpPr>
        <p:spPr>
          <a:xfrm>
            <a:off x="1279525" y="6446838"/>
            <a:ext cx="6310312" cy="41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13"/>
          <p:cNvSpPr>
            <a:spLocks noGrp="1"/>
          </p:cNvSpPr>
          <p:nvPr>
            <p:ph type="sldNum" sz="quarter" idx="20"/>
          </p:nvPr>
        </p:nvSpPr>
        <p:spPr>
          <a:xfrm>
            <a:off x="0" y="6446838"/>
            <a:ext cx="1189037" cy="411162"/>
          </a:xfrm>
        </p:spPr>
        <p:txBody>
          <a:bodyPr/>
          <a:lstStyle>
            <a:lvl1pPr algn="r">
              <a:defRPr/>
            </a:lvl1pPr>
          </a:lstStyle>
          <a:p>
            <a:fld id="{E4426CF3-2378-4F03-9E2E-A138F9194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06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Info w/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189039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2422525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840488" y="3521385"/>
            <a:ext cx="53035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840538" y="3977634"/>
            <a:ext cx="5303463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3840539" y="4711037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40589" y="5167287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79526" y="0"/>
            <a:ext cx="2470151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877" y="-6004"/>
            <a:ext cx="5284124" cy="345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 w/Pic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105" y="0"/>
            <a:ext cx="5303520" cy="342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1189039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382588" y="2422525"/>
            <a:ext cx="806451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840488" y="3521385"/>
            <a:ext cx="53035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840538" y="3977634"/>
            <a:ext cx="5303463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3840539" y="4711037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40589" y="5167287"/>
            <a:ext cx="5303412" cy="456250"/>
          </a:xfrm>
          <a:prstGeom prst="rect">
            <a:avLst/>
          </a:prstGeom>
        </p:spPr>
        <p:txBody>
          <a:bodyPr lIns="411480"/>
          <a:lstStyle>
            <a:lvl1pPr marL="0" indent="0">
              <a:buNone/>
              <a:defRPr sz="2400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279526" y="0"/>
            <a:ext cx="2470151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ate Placeholder 11"/>
          <p:cNvSpPr>
            <a:spLocks noGrp="1"/>
          </p:cNvSpPr>
          <p:nvPr>
            <p:ph type="dt" sz="half" idx="19"/>
          </p:nvPr>
        </p:nvSpPr>
        <p:spPr>
          <a:xfrm>
            <a:off x="7598151" y="6446838"/>
            <a:ext cx="1554163" cy="411162"/>
          </a:xfrm>
        </p:spPr>
        <p:txBody>
          <a:bodyPr/>
          <a:lstStyle/>
          <a:p>
            <a:fld id="{6B121E52-699D-4FB7-AC3C-51009504876B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20"/>
          </p:nvPr>
        </p:nvSpPr>
        <p:spPr>
          <a:xfrm>
            <a:off x="1279525" y="6446838"/>
            <a:ext cx="6310312" cy="41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21"/>
          </p:nvPr>
        </p:nvSpPr>
        <p:spPr>
          <a:xfrm>
            <a:off x="0" y="6446838"/>
            <a:ext cx="1189037" cy="411162"/>
          </a:xfrm>
        </p:spPr>
        <p:txBody>
          <a:bodyPr/>
          <a:lstStyle>
            <a:lvl1pPr algn="r">
              <a:defRPr/>
            </a:lvl1pPr>
          </a:lstStyle>
          <a:p>
            <a:fld id="{E4426CF3-2378-4F03-9E2E-A138F9194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74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0439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7864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8047038" y="503238"/>
            <a:ext cx="8048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954962" y="1295400"/>
            <a:ext cx="1189039" cy="556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-9698" y="1"/>
            <a:ext cx="7863804" cy="13785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954962" y="1295400"/>
            <a:ext cx="1189039" cy="556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0439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6" r="4616" b="1401"/>
          <a:stretch>
            <a:fillRect/>
          </a:stretch>
        </p:blipFill>
        <p:spPr bwMode="auto">
          <a:xfrm>
            <a:off x="0" y="1447801"/>
            <a:ext cx="78486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54962" y="1295400"/>
            <a:ext cx="1189039" cy="556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FF12-57FC-417B-87B4-3D4541B28164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6CF3-2378-4F03-9E2E-A138F9194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954962" y="1295400"/>
            <a:ext cx="1189039" cy="556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ED56125-F1A2-4188-9763-F6CCD8A9B4AB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4426CF3-2378-4F03-9E2E-A138F9194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8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23361" cy="4271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tx2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tx2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chemeClr val="tx2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464915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4"/>
          </p:nvPr>
        </p:nvSpPr>
        <p:spPr>
          <a:xfrm>
            <a:off x="4649152" y="2174876"/>
            <a:ext cx="4023361" cy="4271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tx2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tx2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chemeClr val="tx2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43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2 Column w/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23361" cy="399729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tx2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tx2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chemeClr val="tx2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9151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49152" y="2174876"/>
            <a:ext cx="4023361" cy="39972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Clr>
                <a:schemeClr val="tx2"/>
              </a:buClr>
              <a:buFont typeface="Calibri" pitchFamily="34" charset="0"/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tx2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>
                <a:schemeClr val="tx2"/>
              </a:buClr>
              <a:buFont typeface="Calibri" pitchFamily="34" charset="0"/>
              <a:buChar char="»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A5F7E5-B76F-49AE-B29C-113CCEFAFB5D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4426CF3-2378-4F03-9E2E-A138F9194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469408"/>
            <a:ext cx="9144000" cy="4876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AE9C8B-FF28-4749-B45D-7E1A332F0FB0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4426CF3-2378-4F03-9E2E-A138F9194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3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with Left Bar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" y="0"/>
            <a:ext cx="2057399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411480" tIns="640080" bIns="45720" anchor="t" anchorCtr="0">
            <a:no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057400" y="0"/>
            <a:ext cx="7086600" cy="6858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99" y="0"/>
            <a:ext cx="2067099" cy="6858000"/>
          </a:xfrm>
        </p:spPr>
        <p:txBody>
          <a:bodyPr tIns="411480" bIns="411480"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_Righ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469408"/>
            <a:ext cx="5943600" cy="4876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19800" y="1466850"/>
            <a:ext cx="3124200" cy="2395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19800" y="3943350"/>
            <a:ext cx="3124200" cy="2395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E4E47FF-D78E-4597-9CC4-A3D3A246C304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4426CF3-2378-4F03-9E2E-A138F9194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7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_Left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00400" y="1469408"/>
            <a:ext cx="5943600" cy="48768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1466850"/>
            <a:ext cx="3124200" cy="2395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0" y="3943350"/>
            <a:ext cx="3124200" cy="23957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" y="6451600"/>
            <a:ext cx="9144003" cy="406400"/>
            <a:chOff x="-2" y="6451600"/>
            <a:chExt cx="9144003" cy="406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2" y="6451600"/>
              <a:ext cx="7872153" cy="406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954964" y="6451600"/>
              <a:ext cx="1189037" cy="406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CFEE74E-7C83-4672-8289-920842C9125F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4426CF3-2378-4F03-9E2E-A138F9194D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0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4964" y="0"/>
            <a:ext cx="1189037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8047038" y="503238"/>
            <a:ext cx="8048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1" y="6446838"/>
            <a:ext cx="1554163" cy="411162"/>
          </a:xfrm>
          <a:prstGeom prst="rect">
            <a:avLst/>
          </a:prstGeom>
          <a:noFill/>
        </p:spPr>
        <p:txBody>
          <a:bodyPr lIns="41148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fld id="{979FD58E-4C26-4964-9DBE-DCC4C0E1C83A}" type="datetime1">
              <a:rPr lang="en-US" smtClean="0"/>
              <a:t>4/23/17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54163" y="6446838"/>
            <a:ext cx="6310312" cy="411162"/>
          </a:xfrm>
          <a:prstGeom prst="rect">
            <a:avLst/>
          </a:prstGeom>
          <a:noFill/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54964" y="6446838"/>
            <a:ext cx="1189037" cy="411162"/>
          </a:xfrm>
          <a:prstGeom prst="rect">
            <a:avLst/>
          </a:prstGeom>
          <a:noFill/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E4426CF3-2378-4F03-9E2E-A138F9194D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-9698" y="1"/>
            <a:ext cx="7863804" cy="1378527"/>
          </a:xfrm>
          <a:prstGeom prst="rect">
            <a:avLst/>
          </a:prstGeom>
          <a:solidFill>
            <a:schemeClr val="bg2"/>
          </a:solidFill>
        </p:spPr>
        <p:txBody>
          <a:bodyPr lIns="411480" bIns="45720" anchor="b" anchorCtr="0">
            <a:noAutofit/>
          </a:bodyPr>
          <a:lstStyle/>
          <a:p>
            <a:pPr marL="0" lvl="0" indent="0" algn="l" defTabSz="914400" latinLnBrk="0">
              <a:spcBef>
                <a:spcPct val="20000"/>
              </a:spcBef>
              <a:buFont typeface="Arial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54964" y="0"/>
            <a:ext cx="1189037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96" t="17010" r="21719" b="22163"/>
          <a:stretch>
            <a:fillRect/>
          </a:stretch>
        </p:blipFill>
        <p:spPr bwMode="auto">
          <a:xfrm>
            <a:off x="8047038" y="503238"/>
            <a:ext cx="8048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0" r:id="rId2"/>
    <p:sldLayoutId id="2147483701" r:id="rId3"/>
    <p:sldLayoutId id="2147483703" r:id="rId4"/>
    <p:sldLayoutId id="2147483704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02" r:id="rId11"/>
    <p:sldLayoutId id="2147483705" r:id="rId12"/>
    <p:sldLayoutId id="2147483706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400" i="0" kern="1200" baseline="0" smtClean="0">
          <a:solidFill>
            <a:schemeClr val="bg1"/>
          </a:solidFill>
          <a:latin typeface="+mn-lt"/>
          <a:ea typeface="+mn-ea"/>
          <a:cs typeface="+mn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3200" kern="120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lang="en-US" sz="2800" kern="120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2400" kern="120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lang="en-US" sz="2000" kern="120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lang="en-US" sz="2000" kern="120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izagolden@mail.Maricop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eg"/><Relationship Id="rId7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698" y="0"/>
            <a:ext cx="7863804" cy="5257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  <a:t>Transportation initiatives at</a:t>
            </a:r>
            <a:br>
              <a:rPr lang="en-US" sz="4000" dirty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4000" dirty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  <a:t>Maricopa County</a:t>
            </a:r>
            <a:br>
              <a:rPr lang="en-US" sz="4000" dirty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4000" dirty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  <a:t>Department of Public </a:t>
            </a:r>
            <a:r>
              <a:rPr lang="en-US" sz="4000" dirty="0" smtClean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  <a:t>Health</a:t>
            </a:r>
            <a:br>
              <a:rPr lang="en-US" sz="4000" dirty="0" smtClean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4000" dirty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en-US" sz="4000" dirty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5000" dirty="0" smtClean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en-US" sz="5000" dirty="0" smtClean="0">
                <a:solidFill>
                  <a:srgbClr val="EBEBEB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Liza Oz-Golden, AICP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Liza Oz-Golden, AICP</a:t>
            </a:r>
          </a:p>
          <a:p>
            <a:pPr marL="0" indent="0" algn="ctr">
              <a:buNone/>
            </a:pPr>
            <a:r>
              <a:rPr lang="en-US" dirty="0">
                <a:latin typeface="Century Gothic" panose="020B0502020202020204" pitchFamily="34" charset="0"/>
                <a:hlinkClick r:id="rId2"/>
              </a:rPr>
              <a:t>l</a:t>
            </a:r>
            <a:r>
              <a:rPr lang="en-US" dirty="0" smtClean="0">
                <a:latin typeface="Century Gothic" panose="020B0502020202020204" pitchFamily="34" charset="0"/>
                <a:hlinkClick r:id="rId2"/>
              </a:rPr>
              <a:t>izagolden@mail.Maricopa.gov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(602) 506-9335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98" y="0"/>
            <a:ext cx="7863804" cy="1378528"/>
          </a:xfrm>
        </p:spPr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Active </a:t>
            </a:r>
            <a:r>
              <a:rPr lang="en-US" sz="3200" dirty="0" smtClean="0">
                <a:latin typeface="Century Gothic" panose="020B0502020202020204" pitchFamily="34" charset="0"/>
              </a:rPr>
              <a:t>Transportation Plans (ATPs)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Maricopa </a:t>
            </a:r>
            <a:r>
              <a:rPr lang="en-US" b="1" dirty="0">
                <a:latin typeface="Century Gothic" panose="020B0502020202020204" pitchFamily="34" charset="0"/>
              </a:rPr>
              <a:t>County Department of Transportation (MCDOT)</a:t>
            </a:r>
          </a:p>
          <a:p>
            <a:pPr marL="0" lvl="2" indent="0">
              <a:buNone/>
            </a:pPr>
            <a:endParaRPr lang="en-US" sz="3200" b="1" dirty="0" smtClean="0">
              <a:latin typeface="Century Gothic" panose="020B0502020202020204" pitchFamily="34" charset="0"/>
            </a:endParaRPr>
          </a:p>
          <a:p>
            <a:pPr marL="0" lvl="2" indent="0"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Maricopa </a:t>
            </a:r>
            <a:r>
              <a:rPr lang="en-US" sz="3200" b="1" dirty="0">
                <a:latin typeface="Century Gothic" panose="020B0502020202020204" pitchFamily="34" charset="0"/>
              </a:rPr>
              <a:t>Association of Governments (MAG)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00199" y="2286000"/>
            <a:ext cx="3611899" cy="3916363"/>
          </a:xfrm>
        </p:spPr>
        <p:txBody>
          <a:bodyPr>
            <a:normAutofit lnSpcReduction="10000"/>
          </a:bodyPr>
          <a:lstStyle/>
          <a:p>
            <a:endParaRPr lang="en-US" sz="2800" dirty="0" smtClean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Data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Outreach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Technical </a:t>
            </a:r>
            <a:r>
              <a:rPr lang="en-US" sz="2800" dirty="0">
                <a:latin typeface="Century Gothic" panose="020B0502020202020204" pitchFamily="34" charset="0"/>
              </a:rPr>
              <a:t>Advisory Committee (</a:t>
            </a:r>
            <a:r>
              <a:rPr lang="en-US" sz="2800" dirty="0" smtClean="0">
                <a:latin typeface="Century Gothic" panose="020B0502020202020204" pitchFamily="34" charset="0"/>
              </a:rPr>
              <a:t>TAC)</a:t>
            </a:r>
          </a:p>
          <a:p>
            <a:pPr marL="0" lvl="2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1"/>
            <a:ext cx="7863804" cy="2285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latin typeface="Century Gothic" panose="020B0502020202020204" pitchFamily="34" charset="0"/>
              </a:rPr>
              <a:t>Active Transportation Plans (ATPs</a:t>
            </a:r>
            <a:r>
              <a:rPr lang="en-US" sz="3200" dirty="0" smtClean="0">
                <a:latin typeface="Century Gothic" panose="020B0502020202020204" pitchFamily="34" charset="0"/>
              </a:rPr>
              <a:t>)</a:t>
            </a:r>
            <a:r>
              <a:rPr lang="en-US" sz="3200" dirty="0">
                <a:latin typeface="Century Gothic" panose="020B0502020202020204" pitchFamily="34" charset="0"/>
              </a:rPr>
              <a:t/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b="1" dirty="0" smtClean="0">
                <a:latin typeface="Century Gothic" panose="020B0502020202020204" pitchFamily="34" charset="0"/>
              </a:rPr>
              <a:t>Maricopa </a:t>
            </a:r>
            <a:r>
              <a:rPr lang="en-US" sz="3200" b="1" dirty="0">
                <a:latin typeface="Century Gothic" panose="020B0502020202020204" pitchFamily="34" charset="0"/>
              </a:rPr>
              <a:t>County Department of Transportation (MCDOT</a:t>
            </a:r>
            <a:r>
              <a:rPr lang="en-US" sz="3200" b="1" dirty="0" smtClean="0">
                <a:latin typeface="Century Gothic" panose="020B0502020202020204" pitchFamily="34" charset="0"/>
              </a:rPr>
              <a:t>)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573" y="2514600"/>
            <a:ext cx="379308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752600" y="2514600"/>
            <a:ext cx="4358698" cy="4525963"/>
          </a:xfrm>
        </p:spPr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Consultant selection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process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Application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review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Input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throughout the planning process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1"/>
            <a:ext cx="7863804" cy="228599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latin typeface="Century Gothic" panose="020B0502020202020204" pitchFamily="34" charset="0"/>
              </a:rPr>
              <a:t>Active </a:t>
            </a:r>
            <a:r>
              <a:rPr lang="en-US" sz="3200" dirty="0" smtClean="0">
                <a:latin typeface="Century Gothic" panose="020B0502020202020204" pitchFamily="34" charset="0"/>
              </a:rPr>
              <a:t>Transportation Plans (ATPs</a:t>
            </a:r>
            <a:r>
              <a:rPr lang="en-US" sz="3200" dirty="0" smtClean="0">
                <a:latin typeface="Century Gothic" panose="020B0502020202020204" pitchFamily="34" charset="0"/>
              </a:rPr>
              <a:t>)</a:t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/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b="1" dirty="0" smtClean="0">
                <a:latin typeface="Century Gothic" panose="020B0502020202020204" pitchFamily="34" charset="0"/>
              </a:rPr>
              <a:t>Maricopa Association of Governments (MAG)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52" y="1706562"/>
            <a:ext cx="7193248" cy="4922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“The consultant will frame the vision, goals and objectives through the lens of a healthy, happy region for all… while also examining the American Public Health Association ten </a:t>
            </a:r>
            <a:r>
              <a:rPr lang="en-US" i="1" dirty="0" smtClean="0"/>
              <a:t>principles </a:t>
            </a:r>
            <a:r>
              <a:rPr lang="en-US" i="1" dirty="0"/>
              <a:t>of equity for transportation – focusing on the social connection of people through placemaking, and planning facilities </a:t>
            </a:r>
            <a:r>
              <a:rPr lang="en-US" i="1" dirty="0" smtClean="0"/>
              <a:t>that </a:t>
            </a:r>
            <a:r>
              <a:rPr lang="en-US" i="1" dirty="0"/>
              <a:t>improve public health, happiness, safety, accessibility and equity</a:t>
            </a:r>
            <a:r>
              <a:rPr lang="en-US" i="1" dirty="0" smtClean="0"/>
              <a:t>.”</a:t>
            </a:r>
            <a:endParaRPr lang="en-US" i="1" dirty="0" smtClean="0"/>
          </a:p>
          <a:p>
            <a:pPr marL="0" indent="0">
              <a:buNone/>
            </a:pPr>
            <a:r>
              <a:rPr lang="en-US" sz="1500" i="1" dirty="0" smtClean="0"/>
              <a:t>RFP MAG, FY 2017 MAG Regional Active Transportation Plan</a:t>
            </a:r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Maricopa Association of Governments</a:t>
            </a:r>
            <a:br>
              <a:rPr lang="en-US" sz="3600" dirty="0" smtClean="0"/>
            </a:br>
            <a:r>
              <a:rPr lang="en-US" sz="3600" dirty="0" smtClean="0"/>
              <a:t>Active Transportation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76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1752600" y="2514600"/>
            <a:ext cx="4358698" cy="4525963"/>
          </a:xfrm>
        </p:spPr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Consultant selection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process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Application 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review</a:t>
            </a:r>
          </a:p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Input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throughout the planning process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97" y="1"/>
            <a:ext cx="7863804" cy="228599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latin typeface="Century Gothic" panose="020B0502020202020204" pitchFamily="34" charset="0"/>
              </a:rPr>
              <a:t>Active </a:t>
            </a:r>
            <a:r>
              <a:rPr lang="en-US" sz="3200" dirty="0" smtClean="0">
                <a:latin typeface="Century Gothic" panose="020B0502020202020204" pitchFamily="34" charset="0"/>
              </a:rPr>
              <a:t>Transportation Plans (ATPs</a:t>
            </a:r>
            <a:r>
              <a:rPr lang="en-US" sz="3200" dirty="0" smtClean="0">
                <a:latin typeface="Century Gothic" panose="020B0502020202020204" pitchFamily="34" charset="0"/>
              </a:rPr>
              <a:t>)</a:t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/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b="1" dirty="0" smtClean="0">
                <a:latin typeface="Century Gothic" panose="020B0502020202020204" pitchFamily="34" charset="0"/>
              </a:rPr>
              <a:t>Maricopa Association of Governments (MAG)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Community Engagement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229600" cy="9160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Regional </a:t>
            </a:r>
            <a:r>
              <a:rPr lang="en-US" dirty="0">
                <a:latin typeface="Century Gothic" panose="020B0502020202020204" pitchFamily="34" charset="0"/>
              </a:rPr>
              <a:t>Bus Stop </a:t>
            </a:r>
            <a:r>
              <a:rPr lang="en-US" dirty="0" smtClean="0">
                <a:latin typeface="Century Gothic" panose="020B0502020202020204" pitchFamily="34" charset="0"/>
              </a:rPr>
              <a:t>Survey </a:t>
            </a:r>
            <a:r>
              <a:rPr lang="en-US" dirty="0"/>
              <a:t>–</a:t>
            </a:r>
            <a:r>
              <a:rPr lang="en-US" dirty="0" smtClean="0">
                <a:latin typeface="Century Gothic" panose="020B0502020202020204" pitchFamily="34" charset="0"/>
              </a:rPr>
              <a:t> Valley </a:t>
            </a:r>
            <a:r>
              <a:rPr lang="en-US" dirty="0">
                <a:latin typeface="Century Gothic" panose="020B0502020202020204" pitchFamily="34" charset="0"/>
              </a:rPr>
              <a:t>Metro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  <a:t/>
            </a:r>
            <a:br>
              <a:rPr lang="en-US" sz="4200" dirty="0" smtClean="0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</a:br>
            <a:r>
              <a:rPr lang="en-US" sz="4200" dirty="0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  <a:t/>
            </a:r>
            <a:br>
              <a:rPr lang="en-US" sz="4200" dirty="0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  <a:t>Healthy </a:t>
            </a:r>
            <a:r>
              <a:rPr lang="en-US" sz="3200" dirty="0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  <a:t>Community Design Policy</a:t>
            </a:r>
            <a:br>
              <a:rPr lang="en-US" sz="3200" dirty="0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</a:br>
            <a:r>
              <a:rPr lang="en-US" sz="3200" dirty="0" err="1">
                <a:solidFill>
                  <a:srgbClr val="EBEBEB"/>
                </a:solidFill>
                <a:latin typeface="Century Gothic" panose="020B0502020202020204"/>
                <a:ea typeface="+mj-ea"/>
                <a:cs typeface="+mj-cs"/>
              </a:rPr>
              <a:t>ToolKit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" y="1496722"/>
            <a:ext cx="4431302" cy="482787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44" y="1588473"/>
            <a:ext cx="4872456" cy="50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/>
          <a:stretch/>
        </p:blipFill>
        <p:spPr>
          <a:xfrm>
            <a:off x="3479263" y="1592164"/>
            <a:ext cx="2395728" cy="2377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7" t="2855" b="-1317"/>
          <a:stretch/>
        </p:blipFill>
        <p:spPr>
          <a:xfrm>
            <a:off x="3479263" y="4097982"/>
            <a:ext cx="2395728" cy="239419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r="476"/>
          <a:stretch/>
        </p:blipFill>
        <p:spPr>
          <a:xfrm>
            <a:off x="158795" y="1578798"/>
            <a:ext cx="3200400" cy="2400300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"/>
          <a:stretch/>
        </p:blipFill>
        <p:spPr>
          <a:xfrm>
            <a:off x="6019799" y="1592163"/>
            <a:ext cx="3048001" cy="2377889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4" y="4081849"/>
            <a:ext cx="3200400" cy="2371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9" b="-1010"/>
          <a:stretch/>
        </p:blipFill>
        <p:spPr>
          <a:xfrm>
            <a:off x="6019800" y="4111682"/>
            <a:ext cx="3039928" cy="23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DPH - Master">
  <a:themeElements>
    <a:clrScheme name="MCDPH - BlueGreen">
      <a:dk1>
        <a:sysClr val="windowText" lastClr="000000"/>
      </a:dk1>
      <a:lt1>
        <a:sysClr val="window" lastClr="FFFFFF"/>
      </a:lt1>
      <a:dk2>
        <a:srgbClr val="244061"/>
      </a:dk2>
      <a:lt2>
        <a:srgbClr val="76923C"/>
      </a:lt2>
      <a:accent1>
        <a:srgbClr val="244061"/>
      </a:accent1>
      <a:accent2>
        <a:srgbClr val="953734"/>
      </a:accent2>
      <a:accent3>
        <a:srgbClr val="76923C"/>
      </a:accent3>
      <a:accent4>
        <a:srgbClr val="3F3151"/>
      </a:accent4>
      <a:accent5>
        <a:srgbClr val="205867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 Green-Blue Updated</Template>
  <TotalTime>3259</TotalTime>
  <Words>156</Words>
  <Application>Microsoft Macintosh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Wingdings</vt:lpstr>
      <vt:lpstr>Arial</vt:lpstr>
      <vt:lpstr>MCDPH - Master</vt:lpstr>
      <vt:lpstr>Transportation initiatives at Maricopa County Department of Public Health   </vt:lpstr>
      <vt:lpstr>Active Transportation Plans (ATPs)</vt:lpstr>
      <vt:lpstr>       Active Transportation Plans (ATPs)  Maricopa County Department of Transportation (MCDOT)</vt:lpstr>
      <vt:lpstr>     Active Transportation Plans (ATPs)  Maricopa Association of Governments (MAG)</vt:lpstr>
      <vt:lpstr>Maricopa Association of Governments Active Transportation Plan</vt:lpstr>
      <vt:lpstr>     Active Transportation Plans (ATPs)  Maricopa Association of Governments (MAG)</vt:lpstr>
      <vt:lpstr>Community Engagement</vt:lpstr>
      <vt:lpstr>  Healthy Community Design Policy ToolKit</vt:lpstr>
      <vt:lpstr>PowerPoint Presentation</vt:lpstr>
      <vt:lpstr>Contact me at</vt:lpstr>
    </vt:vector>
  </TitlesOfParts>
  <Company>Maricopa County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Frieda Pollack</dc:creator>
  <cp:lastModifiedBy>Doug Golden</cp:lastModifiedBy>
  <cp:revision>81</cp:revision>
  <dcterms:created xsi:type="dcterms:W3CDTF">2015-10-06T22:48:45Z</dcterms:created>
  <dcterms:modified xsi:type="dcterms:W3CDTF">2017-04-23T18:36:06Z</dcterms:modified>
</cp:coreProperties>
</file>