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9" r:id="rId2"/>
    <p:sldId id="307" r:id="rId3"/>
    <p:sldId id="317" r:id="rId4"/>
    <p:sldId id="318" r:id="rId5"/>
    <p:sldId id="300" r:id="rId6"/>
    <p:sldId id="301" r:id="rId7"/>
    <p:sldId id="302" r:id="rId8"/>
    <p:sldId id="303" r:id="rId9"/>
    <p:sldId id="304" r:id="rId10"/>
    <p:sldId id="308" r:id="rId11"/>
    <p:sldId id="311" r:id="rId12"/>
    <p:sldId id="312" r:id="rId13"/>
    <p:sldId id="288" r:id="rId14"/>
    <p:sldId id="332" r:id="rId15"/>
    <p:sldId id="323" r:id="rId16"/>
    <p:sldId id="324" r:id="rId17"/>
    <p:sldId id="320" r:id="rId18"/>
    <p:sldId id="322" r:id="rId19"/>
    <p:sldId id="313" r:id="rId20"/>
    <p:sldId id="325" r:id="rId21"/>
    <p:sldId id="292" r:id="rId22"/>
    <p:sldId id="327" r:id="rId23"/>
    <p:sldId id="331" r:id="rId24"/>
    <p:sldId id="328" r:id="rId25"/>
    <p:sldId id="329" r:id="rId26"/>
    <p:sldId id="330" r:id="rId27"/>
    <p:sldId id="326" r:id="rId28"/>
    <p:sldId id="319" r:id="rId29"/>
    <p:sldId id="316" r:id="rId30"/>
    <p:sldId id="31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56"/>
    <a:srgbClr val="FF9300"/>
    <a:srgbClr val="D63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6" autoAdjust="0"/>
    <p:restoredTop sz="92097" autoAdjust="0"/>
  </p:normalViewPr>
  <p:slideViewPr>
    <p:cSldViewPr snapToGrid="0" snapToObjects="1">
      <p:cViewPr>
        <p:scale>
          <a:sx n="86" d="100"/>
          <a:sy n="86" d="100"/>
        </p:scale>
        <p:origin x="736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1" d="100"/>
          <a:sy n="71" d="100"/>
        </p:scale>
        <p:origin x="23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7FE96-D086-EB47-8AA5-2A902309226E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370B-7129-7E40-A5DE-BBC2038EA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88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F839C-0D0A-CD44-9500-6C6418275E74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571DD-88CF-6E44-900F-0EB1704EC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20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rot="10800000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000">
                <a:srgbClr val="525256"/>
              </a:gs>
              <a:gs pos="100000">
                <a:schemeClr val="bg2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FF93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665032"/>
            <a:ext cx="6400800" cy="6504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686800" y="6596743"/>
            <a:ext cx="479123" cy="261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8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46" y="36246"/>
            <a:ext cx="6785508" cy="6785508"/>
          </a:xfrm>
          <a:prstGeom prst="rect">
            <a:avLst/>
          </a:prstGeom>
        </p:spPr>
      </p:pic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686800" y="6596743"/>
            <a:ext cx="479123" cy="261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2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209257"/>
            <a:ext cx="7772400" cy="1470025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b="1" u="none" cap="none" spc="0" baseline="0">
                <a:ln/>
                <a:solidFill>
                  <a:sysClr val="windowText" lastClr="000000"/>
                </a:solidFill>
                <a:effectLst/>
              </a:defRPr>
            </a:lvl1pPr>
          </a:lstStyle>
          <a:p>
            <a:r>
              <a:rPr lang="en-US" dirty="0" smtClean="0"/>
              <a:t>Learn More:</a:t>
            </a:r>
            <a:br>
              <a:rPr lang="en-US" dirty="0" smtClean="0"/>
            </a:br>
            <a:r>
              <a:rPr lang="en-US" dirty="0" err="1" smtClean="0"/>
              <a:t>www.LiveWellAZ.org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87" y="270115"/>
            <a:ext cx="2669027" cy="26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686800" y="6596743"/>
            <a:ext cx="479123" cy="261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1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1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686800" y="6596743"/>
            <a:ext cx="479123" cy="261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8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5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6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686800" y="6596743"/>
            <a:ext cx="479123" cy="261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2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686800" y="6596743"/>
            <a:ext cx="479123" cy="2612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6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8" y="5474795"/>
            <a:ext cx="1280160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7" y="5840555"/>
            <a:ext cx="19266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0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5489" y="588000"/>
            <a:ext cx="62130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What Does </a:t>
            </a:r>
            <a:r>
              <a:rPr lang="en-US" sz="5400" dirty="0" smtClean="0">
                <a:solidFill>
                  <a:schemeClr val="bg1"/>
                </a:solidFill>
              </a:rPr>
              <a:t>What I </a:t>
            </a:r>
            <a:r>
              <a:rPr lang="en-US" sz="5400" dirty="0">
                <a:solidFill>
                  <a:schemeClr val="bg1"/>
                </a:solidFill>
              </a:rPr>
              <a:t>D</a:t>
            </a:r>
            <a:r>
              <a:rPr lang="en-US" sz="5400" dirty="0" smtClean="0">
                <a:solidFill>
                  <a:schemeClr val="bg1"/>
                </a:solidFill>
              </a:rPr>
              <a:t>o Have </a:t>
            </a:r>
            <a:r>
              <a:rPr lang="en-US" sz="5400" dirty="0">
                <a:solidFill>
                  <a:schemeClr val="bg1"/>
                </a:solidFill>
              </a:rPr>
              <a:t>to </a:t>
            </a:r>
            <a:r>
              <a:rPr lang="en-US" sz="5400" dirty="0" smtClean="0">
                <a:solidFill>
                  <a:schemeClr val="bg1"/>
                </a:solidFill>
              </a:rPr>
              <a:t>Do </a:t>
            </a:r>
            <a:r>
              <a:rPr lang="en-US" sz="5400" dirty="0">
                <a:solidFill>
                  <a:schemeClr val="bg1"/>
                </a:solidFill>
              </a:rPr>
              <a:t>with Health? 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86" y="3429000"/>
            <a:ext cx="2669027" cy="26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8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4813" y="5246559"/>
            <a:ext cx="9743606" cy="160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50"/>
            <a:ext cx="9144000" cy="6019716"/>
          </a:xfrm>
          <a:prstGeom prst="rect">
            <a:avLst/>
          </a:prstGeom>
          <a:ln w="317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832">
            <a:off x="5593846" y="3801768"/>
            <a:ext cx="3268543" cy="4433568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512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1" y="239844"/>
            <a:ext cx="3949331" cy="51341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0" y="239843"/>
            <a:ext cx="3962287" cy="513412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169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46" y="36246"/>
            <a:ext cx="6785508" cy="67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9300"/>
                </a:solidFill>
              </a:rPr>
              <a:t>Identify</a:t>
            </a:r>
            <a:r>
              <a:rPr lang="en-US" b="1" dirty="0">
                <a:solidFill>
                  <a:srgbClr val="FF9300"/>
                </a:solidFill>
              </a:rPr>
              <a:t>, lift up and celebrate</a:t>
            </a:r>
            <a:r>
              <a:rPr lang="en-US" dirty="0"/>
              <a:t> </a:t>
            </a:r>
            <a:r>
              <a:rPr lang="en-US" dirty="0" smtClean="0"/>
              <a:t>efforts to help Arizonans be healthier and live well</a:t>
            </a:r>
          </a:p>
          <a:p>
            <a:r>
              <a:rPr lang="en-US" b="1" dirty="0" smtClean="0">
                <a:solidFill>
                  <a:srgbClr val="FF9300"/>
                </a:solidFill>
              </a:rPr>
              <a:t>Facilitate connections</a:t>
            </a:r>
            <a:r>
              <a:rPr lang="en-US" dirty="0" smtClean="0"/>
              <a:t> between groups and sectors</a:t>
            </a:r>
          </a:p>
          <a:p>
            <a:r>
              <a:rPr lang="en-US" b="1" dirty="0" smtClean="0">
                <a:solidFill>
                  <a:srgbClr val="FF9300"/>
                </a:solidFill>
              </a:rPr>
              <a:t>Shift </a:t>
            </a:r>
            <a:r>
              <a:rPr lang="en-US" b="1" dirty="0">
                <a:solidFill>
                  <a:srgbClr val="FF9300"/>
                </a:solidFill>
              </a:rPr>
              <a:t>the </a:t>
            </a:r>
            <a:r>
              <a:rPr lang="en-US" b="1" dirty="0" smtClean="0">
                <a:solidFill>
                  <a:srgbClr val="FF9300"/>
                </a:solidFill>
              </a:rPr>
              <a:t>“health” paradigm </a:t>
            </a:r>
            <a:r>
              <a:rPr lang="en-US" dirty="0" smtClean="0"/>
              <a:t>– health is more than health care.</a:t>
            </a:r>
            <a:endParaRPr lang="en-US" dirty="0"/>
          </a:p>
          <a:p>
            <a:r>
              <a:rPr lang="en-US" b="1" dirty="0" smtClean="0">
                <a:solidFill>
                  <a:srgbClr val="FF9300"/>
                </a:solidFill>
              </a:rPr>
              <a:t>Influence </a:t>
            </a:r>
            <a:r>
              <a:rPr lang="en-US" dirty="0" smtClean="0"/>
              <a:t>policies and systems for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11450"/>
            <a:ext cx="9308892" cy="1573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802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January 26 </a:t>
            </a:r>
            <a:r>
              <a:rPr lang="en-US" dirty="0" smtClean="0"/>
              <a:t>Webinar</a:t>
            </a:r>
            <a:endParaRPr lang="en-US" dirty="0"/>
          </a:p>
        </p:txBody>
      </p:sp>
      <p:sp>
        <p:nvSpPr>
          <p:cNvPr id="3" name="Content Placeholder 19"/>
          <p:cNvSpPr txBox="1">
            <a:spLocks/>
          </p:cNvSpPr>
          <p:nvPr/>
        </p:nvSpPr>
        <p:spPr>
          <a:xfrm>
            <a:off x="3435113" y="1286423"/>
            <a:ext cx="4409479" cy="46445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Marcus Johnson</a:t>
            </a:r>
            <a:br>
              <a:rPr lang="en-US" sz="2400" dirty="0" smtClean="0"/>
            </a:br>
            <a:r>
              <a:rPr lang="en-US" sz="2400" dirty="0" err="1" smtClean="0"/>
              <a:t>Vitalyst</a:t>
            </a:r>
            <a:r>
              <a:rPr lang="en-US" sz="2400" dirty="0" smtClean="0"/>
              <a:t> Health Foundation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Diana Yazzie Devine</a:t>
            </a:r>
            <a:br>
              <a:rPr lang="en-US" sz="2400" dirty="0" smtClean="0"/>
            </a:br>
            <a:r>
              <a:rPr lang="en-US" sz="2400" dirty="0" smtClean="0"/>
              <a:t>Native American Connections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Michael McDonald</a:t>
            </a:r>
            <a:br>
              <a:rPr lang="en-US" sz="2400" dirty="0" smtClean="0"/>
            </a:br>
            <a:r>
              <a:rPr lang="en-US" sz="2400" dirty="0" smtClean="0"/>
              <a:t>Community Food Bank of Southern Arizona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Emily </a:t>
            </a:r>
            <a:r>
              <a:rPr lang="en-US" sz="2400" dirty="0" err="1" smtClean="0"/>
              <a:t>Yetman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Living Streets Alliance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1286423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3844759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5305354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24911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0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March 14 Webinar</a:t>
            </a:r>
            <a:endParaRPr lang="en-US" dirty="0"/>
          </a:p>
        </p:txBody>
      </p:sp>
      <p:sp>
        <p:nvSpPr>
          <p:cNvPr id="3" name="Content Placeholder 19"/>
          <p:cNvSpPr txBox="1">
            <a:spLocks/>
          </p:cNvSpPr>
          <p:nvPr/>
        </p:nvSpPr>
        <p:spPr>
          <a:xfrm>
            <a:off x="3435113" y="1286423"/>
            <a:ext cx="5107308" cy="46445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Matt </a:t>
            </a:r>
            <a:r>
              <a:rPr lang="en-US" sz="2400" dirty="0" err="1" smtClean="0"/>
              <a:t>Eckhoff</a:t>
            </a: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Rio Rico Medical &amp; Fire District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Zach Johnson</a:t>
            </a:r>
            <a:br>
              <a:rPr lang="en-US" sz="2400" dirty="0" smtClean="0"/>
            </a:br>
            <a:r>
              <a:rPr lang="en-US" sz="2400" dirty="0" smtClean="0"/>
              <a:t>Gorman &amp; Company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Kate </a:t>
            </a:r>
            <a:r>
              <a:rPr lang="en-US" sz="2400" dirty="0" err="1" smtClean="0"/>
              <a:t>Radosevic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Local First Arizona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>Mark </a:t>
            </a:r>
            <a:r>
              <a:rPr lang="en-US" sz="2400" dirty="0" err="1" smtClean="0"/>
              <a:t>Melnychenko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City of Phoenix</a:t>
            </a:r>
          </a:p>
          <a:p>
            <a:pPr marL="0" indent="0">
              <a:buFont typeface="Arial"/>
              <a:buNone/>
            </a:pPr>
            <a:endParaRPr lang="en-US" sz="2400" dirty="0" smtClean="0"/>
          </a:p>
          <a:p>
            <a:pPr marL="0" indent="0">
              <a:buFont typeface="Arial"/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1286423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3796631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5100815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13" y="25753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853"/>
            <a:ext cx="8229600" cy="1143000"/>
          </a:xfrm>
        </p:spPr>
        <p:txBody>
          <a:bodyPr/>
          <a:lstStyle/>
          <a:p>
            <a:r>
              <a:rPr lang="en-US" dirty="0" smtClean="0"/>
              <a:t>Coloring the Wheel</a:t>
            </a:r>
            <a:endParaRPr lang="en-US" dirty="0"/>
          </a:p>
        </p:txBody>
      </p:sp>
      <p:pic>
        <p:nvPicPr>
          <p:cNvPr id="1027" name="Picture 3" descr="8f25dc3e-3ebc-4ce6-a786-778ac22a58e9@namprd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0" y="1037050"/>
            <a:ext cx="2554881" cy="2560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19" y="932308"/>
            <a:ext cx="3324949" cy="4433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68" y="3509321"/>
            <a:ext cx="3417191" cy="4556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44" y="3622426"/>
            <a:ext cx="3324949" cy="4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9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Yuma Workshop </a:t>
            </a:r>
            <a:endParaRPr lang="en-US" dirty="0"/>
          </a:p>
        </p:txBody>
      </p:sp>
      <p:pic>
        <p:nvPicPr>
          <p:cNvPr id="1027" name="Picture 3" descr="8f25dc3e-3ebc-4ce6-a786-778ac22a58e9@namprd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4693"/>
            <a:ext cx="2554881" cy="256032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5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Colors of Your Work?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9" y="1121228"/>
            <a:ext cx="4561114" cy="427405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150" y="1267738"/>
            <a:ext cx="4038600" cy="4525963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Pick a </a:t>
            </a:r>
            <a:r>
              <a:rPr lang="en-US" dirty="0" smtClean="0"/>
              <a:t>place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Assess </a:t>
            </a:r>
            <a:r>
              <a:rPr lang="en-US" dirty="0" smtClean="0"/>
              <a:t>how each element of the wheel contributes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Color in </a:t>
            </a:r>
            <a:r>
              <a:rPr lang="en-US" dirty="0" smtClean="0"/>
              <a:t>the element to the extent you assess your place is strong in that aspect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4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4813" y="5246559"/>
            <a:ext cx="9743606" cy="1603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803" y="306498"/>
            <a:ext cx="9883513" cy="63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7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24" y="1215267"/>
            <a:ext cx="4412085" cy="441208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We’ve Heard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9341" y="1967988"/>
            <a:ext cx="1335886" cy="5031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Equity</a:t>
            </a: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87577" y="4531433"/>
            <a:ext cx="3080547" cy="5708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Walk the talk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4923" y="1314892"/>
            <a:ext cx="3028178" cy="5887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Access/Proximity</a:t>
            </a: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11159" y="2749189"/>
            <a:ext cx="2735705" cy="15075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Infrastructure, economic </a:t>
            </a:r>
            <a:r>
              <a:rPr lang="en-US" i="1" dirty="0" smtClean="0"/>
              <a:t>and</a:t>
            </a:r>
            <a:r>
              <a:rPr lang="en-US" dirty="0" smtClean="0"/>
              <a:t> social aspects</a:t>
            </a:r>
            <a:endParaRPr lang="en-US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79012" y="2176553"/>
            <a:ext cx="1886569" cy="6951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Creativity</a:t>
            </a: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12334" y="5410857"/>
            <a:ext cx="2561533" cy="10620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/>
              <a:t>Put people in the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624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comfortable with being uncomfortable.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Engage: make new friends and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 </a:t>
            </a:r>
            <a:r>
              <a:rPr lang="en-US" i="1" dirty="0" smtClean="0"/>
              <a:t>in order to</a:t>
            </a:r>
            <a:r>
              <a:rPr lang="en-US" dirty="0" smtClean="0"/>
              <a:t> grow.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Digg into what’s happening with the people you’ve met today.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Embrace the mess the ensues, and help work through it </a:t>
            </a:r>
            <a:r>
              <a:rPr lang="mr-IN" dirty="0" smtClean="0"/>
              <a:t>–</a:t>
            </a:r>
            <a:r>
              <a:rPr lang="en-US" dirty="0" smtClean="0"/>
              <a:t> always with the outcomes we seek at the 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8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624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comfortable with being uncomfortable.</a:t>
            </a:r>
          </a:p>
        </p:txBody>
      </p:sp>
      <p:sp>
        <p:nvSpPr>
          <p:cNvPr id="4" name="Oval 3"/>
          <p:cNvSpPr/>
          <p:nvPr/>
        </p:nvSpPr>
        <p:spPr>
          <a:xfrm>
            <a:off x="1678897" y="4280107"/>
            <a:ext cx="1469036" cy="1319134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34438" y="4616509"/>
            <a:ext cx="957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Comfort</a:t>
            </a:r>
          </a:p>
          <a:p>
            <a:pPr algn="ctr"/>
            <a:r>
              <a:rPr lang="en-US" dirty="0" smtClean="0"/>
              <a:t>Zone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72788" y="2192518"/>
            <a:ext cx="2567068" cy="2600378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66947" y="2584766"/>
            <a:ext cx="1533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Where the </a:t>
            </a:r>
            <a:br>
              <a:rPr lang="en-US" sz="2800" dirty="0" smtClean="0"/>
            </a:br>
            <a:r>
              <a:rPr lang="en-US" sz="2800" dirty="0" smtClean="0"/>
              <a:t>Magic Happens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387777" y="3876935"/>
            <a:ext cx="1723869" cy="79999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8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624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comfortable with being uncomfortable.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Engage: make new friends and listen.</a:t>
            </a:r>
          </a:p>
        </p:txBody>
      </p:sp>
    </p:spTree>
    <p:extLst>
      <p:ext uri="{BB962C8B-B14F-4D97-AF65-F5344CB8AC3E}">
        <p14:creationId xmlns:p14="http://schemas.microsoft.com/office/powerpoint/2010/main" val="48124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624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comfortable with being uncomfortable.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Engage: make new friends and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 </a:t>
            </a:r>
            <a:r>
              <a:rPr lang="en-US" i="1" dirty="0" smtClean="0"/>
              <a:t>in order to</a:t>
            </a:r>
            <a:r>
              <a:rPr lang="en-US" dirty="0" smtClean="0"/>
              <a:t> grow.</a:t>
            </a:r>
          </a:p>
        </p:txBody>
      </p:sp>
    </p:spTree>
    <p:extLst>
      <p:ext uri="{BB962C8B-B14F-4D97-AF65-F5344CB8AC3E}">
        <p14:creationId xmlns:p14="http://schemas.microsoft.com/office/powerpoint/2010/main" val="172325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8624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comfortable with being uncomfortable.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Engage: make new friends and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 </a:t>
            </a:r>
            <a:r>
              <a:rPr lang="en-US" i="1" dirty="0" smtClean="0"/>
              <a:t>in order to</a:t>
            </a:r>
            <a:r>
              <a:rPr lang="en-US" dirty="0" smtClean="0"/>
              <a:t> grow.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Digg into what’s happening with the people you’ve met today.</a:t>
            </a:r>
          </a:p>
        </p:txBody>
      </p:sp>
    </p:spTree>
    <p:extLst>
      <p:ext uri="{BB962C8B-B14F-4D97-AF65-F5344CB8AC3E}">
        <p14:creationId xmlns:p14="http://schemas.microsoft.com/office/powerpoint/2010/main" val="179161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2370"/>
            <a:ext cx="8229600" cy="2862469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Embrace the mess the ensues.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0101" y="2848872"/>
            <a:ext cx="5643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indent="0">
              <a:buNone/>
            </a:pPr>
            <a:r>
              <a:rPr lang="en-US" sz="3200" dirty="0"/>
              <a:t>Help work through it </a:t>
            </a:r>
            <a:r>
              <a:rPr lang="mr-IN" sz="3200" dirty="0"/>
              <a:t>–</a:t>
            </a:r>
            <a:r>
              <a:rPr lang="en-US" sz="3200" dirty="0"/>
              <a:t> </a:t>
            </a:r>
            <a:r>
              <a:rPr lang="en-US" sz="3200" i="1" dirty="0"/>
              <a:t>always</a:t>
            </a:r>
            <a:r>
              <a:rPr lang="en-US" sz="3200" dirty="0"/>
              <a:t> with the outcomes </a:t>
            </a:r>
            <a:r>
              <a:rPr lang="en-US" sz="3200" dirty="0" smtClean="0"/>
              <a:t>of well-being at </a:t>
            </a:r>
            <a:r>
              <a:rPr lang="en-US" sz="3200" dirty="0"/>
              <a:t>the fore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902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791"/>
          </a:xfrm>
        </p:spPr>
        <p:txBody>
          <a:bodyPr/>
          <a:lstStyle/>
          <a:p>
            <a:r>
              <a:rPr lang="en-US" dirty="0" smtClean="0"/>
              <a:t>May </a:t>
            </a:r>
            <a:r>
              <a:rPr lang="en-US" smtClean="0"/>
              <a:t>16 Webinar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2989942" y="1190171"/>
            <a:ext cx="5696857" cy="464457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Connor </a:t>
            </a:r>
            <a:r>
              <a:rPr lang="en-US" sz="2400" dirty="0" err="1"/>
              <a:t>Descheemaker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Local First Arizona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Paul Luna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Helios Education Foundation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Emily Jenkins</a:t>
            </a:r>
            <a:br>
              <a:rPr lang="en-US" sz="2400" dirty="0" smtClean="0"/>
            </a:br>
            <a:r>
              <a:rPr lang="en-US" sz="2400" dirty="0" smtClean="0"/>
              <a:t>Arizona Council of Human Service Providers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Michael Soto</a:t>
            </a:r>
            <a:br>
              <a:rPr lang="en-US" sz="2400" dirty="0" smtClean="0"/>
            </a:br>
            <a:r>
              <a:rPr lang="en-US" sz="2400" dirty="0" smtClean="0"/>
              <a:t>Equality Arizona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2" y="1190171"/>
            <a:ext cx="9144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2" y="3595755"/>
            <a:ext cx="914400" cy="914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2" y="4920342"/>
            <a:ext cx="914400" cy="91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2" y="23948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9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668" cy="5141626"/>
          </a:xfrm>
        </p:spPr>
      </p:pic>
    </p:spTree>
    <p:extLst>
      <p:ext uri="{BB962C8B-B14F-4D97-AF65-F5344CB8AC3E}">
        <p14:creationId xmlns:p14="http://schemas.microsoft.com/office/powerpoint/2010/main" val="147389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11450"/>
            <a:ext cx="9308892" cy="1573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802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ocietyhealth.vcu.edu/media/society-health/pdf/LE-Map-Phoenix-Pur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44" y="0"/>
            <a:ext cx="6720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426242"/>
            <a:ext cx="1371600" cy="1431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0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5487" y="3316210"/>
            <a:ext cx="62130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</a:rPr>
              <a:t>LiveWellAZ.org</a:t>
            </a:r>
            <a:endParaRPr lang="en-US" sz="5400" dirty="0" smtClean="0">
              <a:solidFill>
                <a:schemeClr val="bg1"/>
              </a:solidFill>
            </a:endParaRPr>
          </a:p>
          <a:p>
            <a:pPr algn="ctr"/>
            <a:r>
              <a:rPr lang="en-US" sz="5400" dirty="0" err="1" smtClean="0">
                <a:solidFill>
                  <a:schemeClr val="bg1"/>
                </a:solidFill>
              </a:rPr>
              <a:t>VitalystHealth.org</a:t>
            </a:r>
            <a:endParaRPr lang="en-US" sz="5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85" y="504296"/>
            <a:ext cx="2669027" cy="26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26242"/>
            <a:ext cx="1371600" cy="1431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" y="372982"/>
            <a:ext cx="8947640" cy="5905949"/>
          </a:xfrm>
        </p:spPr>
      </p:pic>
    </p:spTree>
    <p:extLst>
      <p:ext uri="{BB962C8B-B14F-4D97-AF65-F5344CB8AC3E}">
        <p14:creationId xmlns:p14="http://schemas.microsoft.com/office/powerpoint/2010/main" val="123596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063">
            <a:off x="4839800" y="695799"/>
            <a:ext cx="3791973" cy="492209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282">
            <a:off x="927573" y="795620"/>
            <a:ext cx="3801313" cy="492209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2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53">
            <a:off x="4679607" y="610531"/>
            <a:ext cx="3804070" cy="49471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1479">
            <a:off x="897845" y="642647"/>
            <a:ext cx="3804070" cy="49565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265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282">
            <a:off x="852623" y="478107"/>
            <a:ext cx="3801313" cy="492209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07">
            <a:off x="4614552" y="587338"/>
            <a:ext cx="3735394" cy="486062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276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442">
            <a:off x="1366195" y="942326"/>
            <a:ext cx="4102478" cy="526835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39"/>
                    </a14:imgEffect>
                    <a14:imgEffect>
                      <a14:saturation sat="273000"/>
                    </a14:imgEffect>
                    <a14:imgEffect>
                      <a14:brightnessContrast bright="-7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46" y="1349352"/>
            <a:ext cx="4483725" cy="31755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135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518"/>
            <a:ext cx="9185223" cy="61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9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5758</TotalTime>
  <Words>292</Words>
  <Application>Microsoft Macintosh PowerPoint</Application>
  <PresentationFormat>On-screen Show (4:3)</PresentationFormat>
  <Paragraphs>78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Calibri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</vt:lpstr>
      <vt:lpstr>PowerPoint Presentation</vt:lpstr>
      <vt:lpstr>PowerPoint Presentation</vt:lpstr>
      <vt:lpstr>PowerPoint Presentation</vt:lpstr>
      <vt:lpstr>Coloring the Wheel</vt:lpstr>
      <vt:lpstr>Yuma Workshop </vt:lpstr>
      <vt:lpstr>What Are The Colors of Your Work?</vt:lpstr>
      <vt:lpstr>PowerPoint Presentation</vt:lpstr>
      <vt:lpstr>Our Collective Call to Action</vt:lpstr>
      <vt:lpstr>Our Collective Call to Action</vt:lpstr>
      <vt:lpstr>Our Collective Call to Action</vt:lpstr>
      <vt:lpstr>Our Collective Call to Action</vt:lpstr>
      <vt:lpstr>Our Collective Call to Action</vt:lpstr>
      <vt:lpstr>Our Collective Call to Action</vt:lpstr>
      <vt:lpstr>May 16 Webinar</vt:lpstr>
      <vt:lpstr>PowerPoint Presentation</vt:lpstr>
      <vt:lpstr>PowerPoint Presentation</vt:lpstr>
      <vt:lpstr>PowerPoint Presentation</vt:lpstr>
    </vt:vector>
  </TitlesOfParts>
  <Company>Chalk Design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Heard</dc:creator>
  <cp:lastModifiedBy>Jon Ford</cp:lastModifiedBy>
  <cp:revision>85</cp:revision>
  <cp:lastPrinted>2017-02-02T03:54:41Z</cp:lastPrinted>
  <dcterms:created xsi:type="dcterms:W3CDTF">2016-03-24T19:38:35Z</dcterms:created>
  <dcterms:modified xsi:type="dcterms:W3CDTF">2017-04-26T20:30:52Z</dcterms:modified>
</cp:coreProperties>
</file>